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9" r:id="rId3"/>
    <p:sldId id="279" r:id="rId4"/>
    <p:sldId id="261" r:id="rId5"/>
    <p:sldId id="263" r:id="rId6"/>
    <p:sldId id="257" r:id="rId7"/>
    <p:sldId id="260" r:id="rId8"/>
    <p:sldId id="273" r:id="rId9"/>
    <p:sldId id="276" r:id="rId10"/>
    <p:sldId id="277" r:id="rId11"/>
    <p:sldId id="278" r:id="rId12"/>
    <p:sldId id="265" r:id="rId13"/>
    <p:sldId id="269" r:id="rId14"/>
    <p:sldId id="266" r:id="rId15"/>
    <p:sldId id="270" r:id="rId16"/>
    <p:sldId id="258" r:id="rId17"/>
    <p:sldId id="274" r:id="rId18"/>
    <p:sldId id="280" r:id="rId19"/>
    <p:sldId id="267" r:id="rId20"/>
    <p:sldId id="275"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1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39"/>
    <p:restoredTop sz="94547"/>
  </p:normalViewPr>
  <p:slideViewPr>
    <p:cSldViewPr snapToGrid="0" snapToObjects="1">
      <p:cViewPr varScale="1">
        <p:scale>
          <a:sx n="100" d="100"/>
          <a:sy n="100" d="100"/>
        </p:scale>
        <p:origin x="168"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EA1F-0CFB-DC44-A338-9176CBA43AE8}" type="datetimeFigureOut">
              <a:rPr lang="en-US" smtClean="0"/>
              <a:t>3/30/21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6E754-1429-7842-8206-B61DC8F3022C}" type="slidenum">
              <a:rPr lang="en-US" smtClean="0"/>
              <a:t>‹#›</a:t>
            </a:fld>
            <a:endParaRPr lang="en-US"/>
          </a:p>
        </p:txBody>
      </p:sp>
    </p:spTree>
    <p:extLst>
      <p:ext uri="{BB962C8B-B14F-4D97-AF65-F5344CB8AC3E}">
        <p14:creationId xmlns:p14="http://schemas.microsoft.com/office/powerpoint/2010/main" val="9348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6E754-1429-7842-8206-B61DC8F3022C}" type="slidenum">
              <a:rPr lang="en-US" smtClean="0"/>
              <a:t>6</a:t>
            </a:fld>
            <a:endParaRPr lang="en-US"/>
          </a:p>
        </p:txBody>
      </p:sp>
    </p:spTree>
    <p:extLst>
      <p:ext uri="{BB962C8B-B14F-4D97-AF65-F5344CB8AC3E}">
        <p14:creationId xmlns:p14="http://schemas.microsoft.com/office/powerpoint/2010/main" val="123960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6E754-1429-7842-8206-B61DC8F3022C}" type="slidenum">
              <a:rPr lang="en-US" smtClean="0"/>
              <a:t>20</a:t>
            </a:fld>
            <a:endParaRPr lang="en-US"/>
          </a:p>
        </p:txBody>
      </p:sp>
    </p:spTree>
    <p:extLst>
      <p:ext uri="{BB962C8B-B14F-4D97-AF65-F5344CB8AC3E}">
        <p14:creationId xmlns:p14="http://schemas.microsoft.com/office/powerpoint/2010/main" val="191126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AA1D-2396-FC47-9391-06708336D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00835-0FF3-3F46-8BA5-2D79F447E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58D44-65F7-784A-955A-4EDFAC15BCE6}"/>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755168B1-18C6-4941-BCEE-D49F7EB89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6A577-6603-8141-B632-49C91071DF07}"/>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232558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8FB3-8571-5C44-ABBA-F0D7B0651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1791A2-280D-5342-B1E1-E56856AD32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5BFAE-907A-814A-AF00-4E0CA271BDD3}"/>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09200EC5-85E6-5B41-9972-FADF6F5A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8197-7A60-2941-9370-F20478DA8B66}"/>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226410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F18E2-726E-574A-BBDD-F8C0F53C38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29BE34-00E0-6140-A51C-F61E49BAD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69AB-806D-CF48-B407-DF8639F5C483}"/>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F6486273-7BF0-4347-A5B7-BCEFDC5E6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35D86-A08C-704C-8ECB-C4861D8569DA}"/>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240006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302F-B6C3-0145-B30F-6EACE3934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FF278E-BF68-9849-A337-94F5B409A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EA1FF-2944-924D-BF07-14CE90DC04B5}"/>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D69EBC40-25EA-F440-A2FA-E8363CF3B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AB21-1D27-B048-AC24-81C10D334EBF}"/>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345135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5455-1F63-9C4D-AE36-F92A1DCC5A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166DA5-5F86-184A-84BB-B28BBC78F3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40858A-AACC-1648-B7F8-1C2179F45B33}"/>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14BBA5EB-B000-9641-BD88-F442697E4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6301E-6757-534C-A261-61D9342C8963}"/>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427651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EB7D-C812-B440-95FD-50A1F6C6F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F7B1C-4806-D549-A78C-1704328A5C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3844C-DBDB-7245-AC43-D23058661D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462A01-C1BE-0644-9662-743ED7737B6C}"/>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6" name="Footer Placeholder 5">
            <a:extLst>
              <a:ext uri="{FF2B5EF4-FFF2-40B4-BE49-F238E27FC236}">
                <a16:creationId xmlns:a16="http://schemas.microsoft.com/office/drawing/2014/main" id="{6240D6E6-3FBE-014D-9FCF-C9BEB67D05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330BA-0A9F-1A49-A760-4766F502A067}"/>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106159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D5B2-992D-A847-A52A-E485E03DD1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7E0B8-57D3-AD48-AE65-CDB599E65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E304F3-44DB-254F-BEDC-18ACA8E211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4DCB4-EA35-BC4E-B429-75D2E60B9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94AD93-33C8-7941-A366-6A15184DA0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80857-44A1-DC4C-9A5C-02C60B4D709C}"/>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8" name="Footer Placeholder 7">
            <a:extLst>
              <a:ext uri="{FF2B5EF4-FFF2-40B4-BE49-F238E27FC236}">
                <a16:creationId xmlns:a16="http://schemas.microsoft.com/office/drawing/2014/main" id="{B867A638-A333-5340-B908-245D70DF2C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B8661-9E18-184B-9C84-CB6AD54A37C2}"/>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4946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DDE0-B6A7-F940-B8FD-EC4D88DF9C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AEFD3-D521-E640-95E5-1772546BFBFC}"/>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4" name="Footer Placeholder 3">
            <a:extLst>
              <a:ext uri="{FF2B5EF4-FFF2-40B4-BE49-F238E27FC236}">
                <a16:creationId xmlns:a16="http://schemas.microsoft.com/office/drawing/2014/main" id="{F2817546-DEC6-FF48-8B67-CDC51D7B5F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65AD8B-632A-6B4E-928C-E2DD875E7F8C}"/>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40778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FEB0C-8BD2-FA49-9562-54FB9E92C12A}"/>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3" name="Footer Placeholder 2">
            <a:extLst>
              <a:ext uri="{FF2B5EF4-FFF2-40B4-BE49-F238E27FC236}">
                <a16:creationId xmlns:a16="http://schemas.microsoft.com/office/drawing/2014/main" id="{AFC1F5B8-2E09-114C-90F5-9E17FAB800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949AE-0FEF-E24C-8C5F-1058FFF87F72}"/>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140800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E886-7B8C-F146-B5B9-FB584474F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31035A-B1CF-614A-9ED7-167D9949A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B7CF5-5202-2C49-B850-0B096A723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A3CB9-5AC4-8343-91F5-B189654996D9}"/>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6" name="Footer Placeholder 5">
            <a:extLst>
              <a:ext uri="{FF2B5EF4-FFF2-40B4-BE49-F238E27FC236}">
                <a16:creationId xmlns:a16="http://schemas.microsoft.com/office/drawing/2014/main" id="{FD40D357-2638-1642-B8A2-2AD5CA283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AAE79-C55F-874C-8C7E-DCD09D916F84}"/>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377076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D389-CA6C-E847-9399-471F725BA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B294C5-B5F3-5C4D-A7C2-AABCD0495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F3CD2B-75CB-CD4A-BDA6-4B866DE0C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F8966-B199-B74D-88DC-E83283115DB7}"/>
              </a:ext>
            </a:extLst>
          </p:cNvPr>
          <p:cNvSpPr>
            <a:spLocks noGrp="1"/>
          </p:cNvSpPr>
          <p:nvPr>
            <p:ph type="dt" sz="half" idx="10"/>
          </p:nvPr>
        </p:nvSpPr>
        <p:spPr/>
        <p:txBody>
          <a:bodyPr/>
          <a:lstStyle/>
          <a:p>
            <a:fld id="{90603EA5-6C17-1A45-918B-FD1B005E868D}" type="datetimeFigureOut">
              <a:rPr lang="en-US" smtClean="0"/>
              <a:t>3/30/21</a:t>
            </a:fld>
            <a:endParaRPr lang="en-US"/>
          </a:p>
        </p:txBody>
      </p:sp>
      <p:sp>
        <p:nvSpPr>
          <p:cNvPr id="6" name="Footer Placeholder 5">
            <a:extLst>
              <a:ext uri="{FF2B5EF4-FFF2-40B4-BE49-F238E27FC236}">
                <a16:creationId xmlns:a16="http://schemas.microsoft.com/office/drawing/2014/main" id="{A2FC1806-F1A9-7E42-9F75-49F4F1F00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41583-C7C7-D344-81B3-33A237017418}"/>
              </a:ext>
            </a:extLst>
          </p:cNvPr>
          <p:cNvSpPr>
            <a:spLocks noGrp="1"/>
          </p:cNvSpPr>
          <p:nvPr>
            <p:ph type="sldNum" sz="quarter" idx="12"/>
          </p:nvPr>
        </p:nvSpPr>
        <p:spPr/>
        <p:txBody>
          <a:bodyPr/>
          <a:lstStyle/>
          <a:p>
            <a:fld id="{1D1F1C87-A267-D647-BE8F-CE2383ABBC0D}" type="slidenum">
              <a:rPr lang="en-US" smtClean="0"/>
              <a:t>‹#›</a:t>
            </a:fld>
            <a:endParaRPr lang="en-US"/>
          </a:p>
        </p:txBody>
      </p:sp>
    </p:spTree>
    <p:extLst>
      <p:ext uri="{BB962C8B-B14F-4D97-AF65-F5344CB8AC3E}">
        <p14:creationId xmlns:p14="http://schemas.microsoft.com/office/powerpoint/2010/main" val="301978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1A296-DD9E-1F4F-8FCF-C31C1D851D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5125-FA48-B943-80A4-1DA09E4C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D9B5E-21AC-9448-837E-88DAA7242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03EA5-6C17-1A45-918B-FD1B005E868D}" type="datetimeFigureOut">
              <a:rPr lang="en-US" smtClean="0"/>
              <a:t>3/30/21</a:t>
            </a:fld>
            <a:endParaRPr lang="en-US"/>
          </a:p>
        </p:txBody>
      </p:sp>
      <p:sp>
        <p:nvSpPr>
          <p:cNvPr id="5" name="Footer Placeholder 4">
            <a:extLst>
              <a:ext uri="{FF2B5EF4-FFF2-40B4-BE49-F238E27FC236}">
                <a16:creationId xmlns:a16="http://schemas.microsoft.com/office/drawing/2014/main" id="{521D7CEE-0247-1B4F-97B0-EEDD7C5C3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C9BA6B-843B-AE45-823C-9BF41F4BC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F1C87-A267-D647-BE8F-CE2383ABBC0D}" type="slidenum">
              <a:rPr lang="en-US" smtClean="0"/>
              <a:t>‹#›</a:t>
            </a:fld>
            <a:endParaRPr lang="en-US"/>
          </a:p>
        </p:txBody>
      </p:sp>
    </p:spTree>
    <p:extLst>
      <p:ext uri="{BB962C8B-B14F-4D97-AF65-F5344CB8AC3E}">
        <p14:creationId xmlns:p14="http://schemas.microsoft.com/office/powerpoint/2010/main" val="1018663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rad.uconn.edu/financing/tuition-and-fe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grad.uconn.edu/admissions/apply-to-ucon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egistrar.uconn.edu/academic-calendar/"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grad.uconn.edu/financing/tuition-and-fees/" TargetMode="External"/><Relationship Id="rId4" Type="http://schemas.openxmlformats.org/officeDocument/2006/relationships/hyperlink" Target="https://grad.uconn.edu/admiss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ttps://uconn.academia.edu/ConstanceDeVereaux/CurriculumVita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64E2E-8F85-0846-B1CC-FA0463DF354D}"/>
              </a:ext>
            </a:extLst>
          </p:cNvPr>
          <p:cNvSpPr>
            <a:spLocks noGrp="1"/>
          </p:cNvSpPr>
          <p:nvPr>
            <p:ph type="ctrTitle"/>
          </p:nvPr>
        </p:nvSpPr>
        <p:spPr>
          <a:xfrm>
            <a:off x="804672" y="5116529"/>
            <a:ext cx="10592174" cy="1000655"/>
          </a:xfrm>
        </p:spPr>
        <p:txBody>
          <a:bodyPr anchor="t">
            <a:normAutofit fontScale="90000"/>
          </a:bodyPr>
          <a:lstStyle/>
          <a:p>
            <a:pPr algn="l"/>
            <a:r>
              <a:rPr lang="en-US" sz="4000" dirty="0"/>
              <a:t>MFA Arts Leadership and Cultural Management </a:t>
            </a:r>
            <a:br>
              <a:rPr lang="en-US" sz="4000" dirty="0"/>
            </a:br>
            <a:r>
              <a:rPr lang="en-US" sz="4000" dirty="0"/>
              <a:t>@ UConn</a:t>
            </a:r>
          </a:p>
        </p:txBody>
      </p:sp>
      <p:pic>
        <p:nvPicPr>
          <p:cNvPr id="6" name="Picture 5" descr="A picture containing chair, table, fence, bench&#10;&#10;Description automatically generated">
            <a:extLst>
              <a:ext uri="{FF2B5EF4-FFF2-40B4-BE49-F238E27FC236}">
                <a16:creationId xmlns:a16="http://schemas.microsoft.com/office/drawing/2014/main" id="{A4929187-AF58-F74D-A820-578D038FFE2C}"/>
              </a:ext>
            </a:extLst>
          </p:cNvPr>
          <p:cNvPicPr>
            <a:picLocks noChangeAspect="1"/>
          </p:cNvPicPr>
          <p:nvPr/>
        </p:nvPicPr>
        <p:blipFill rotWithShape="1">
          <a:blip r:embed="rId2"/>
          <a:srcRect t="2561" b="11287"/>
          <a:stretch/>
        </p:blipFill>
        <p:spPr>
          <a:xfrm>
            <a:off x="-1" y="10"/>
            <a:ext cx="12192001" cy="4201449"/>
          </a:xfrm>
          <a:prstGeom prst="rect">
            <a:avLst/>
          </a:prstGeom>
        </p:spPr>
      </p:pic>
      <p:grpSp>
        <p:nvGrpSpPr>
          <p:cNvPr id="19"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390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ir, fence, table, outdoor&#10;&#10;Description automatically generated">
            <a:extLst>
              <a:ext uri="{FF2B5EF4-FFF2-40B4-BE49-F238E27FC236}">
                <a16:creationId xmlns:a16="http://schemas.microsoft.com/office/drawing/2014/main" id="{9CCB0AF4-AB73-E24C-ABB9-266555301AC4}"/>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173425-19D3-4747-AEC9-98D3B2E8C64A}"/>
              </a:ext>
            </a:extLst>
          </p:cNvPr>
          <p:cNvSpPr>
            <a:spLocks noGrp="1"/>
          </p:cNvSpPr>
          <p:nvPr>
            <p:ph type="title"/>
          </p:nvPr>
        </p:nvSpPr>
        <p:spPr/>
        <p:txBody>
          <a:bodyPr/>
          <a:lstStyle/>
          <a:p>
            <a:r>
              <a:rPr lang="en-US" dirty="0"/>
              <a:t>Professor Heather M. Kitchen</a:t>
            </a:r>
          </a:p>
        </p:txBody>
      </p:sp>
      <p:pic>
        <p:nvPicPr>
          <p:cNvPr id="6" name="Content Placeholder 5" descr="A picture containing person, wall, indoor, posing&#10;&#10;Description automatically generated">
            <a:extLst>
              <a:ext uri="{FF2B5EF4-FFF2-40B4-BE49-F238E27FC236}">
                <a16:creationId xmlns:a16="http://schemas.microsoft.com/office/drawing/2014/main" id="{2C212698-A7CB-B945-AAD6-D14525B722DB}"/>
              </a:ext>
            </a:extLst>
          </p:cNvPr>
          <p:cNvPicPr>
            <a:picLocks noGrp="1" noChangeAspect="1"/>
          </p:cNvPicPr>
          <p:nvPr>
            <p:ph sz="half" idx="1"/>
          </p:nvPr>
        </p:nvPicPr>
        <p:blipFill>
          <a:blip r:embed="rId3"/>
          <a:stretch>
            <a:fillRect/>
          </a:stretch>
        </p:blipFill>
        <p:spPr>
          <a:xfrm>
            <a:off x="845393" y="1825625"/>
            <a:ext cx="5167213" cy="4351338"/>
          </a:xfrm>
        </p:spPr>
      </p:pic>
      <p:sp>
        <p:nvSpPr>
          <p:cNvPr id="4" name="Content Placeholder 3">
            <a:extLst>
              <a:ext uri="{FF2B5EF4-FFF2-40B4-BE49-F238E27FC236}">
                <a16:creationId xmlns:a16="http://schemas.microsoft.com/office/drawing/2014/main" id="{9A32C099-A75B-8042-9CE0-C1E76EEC79E7}"/>
              </a:ext>
            </a:extLst>
          </p:cNvPr>
          <p:cNvSpPr>
            <a:spLocks noGrp="1"/>
          </p:cNvSpPr>
          <p:nvPr>
            <p:ph sz="half" idx="2"/>
          </p:nvPr>
        </p:nvSpPr>
        <p:spPr>
          <a:xfrm>
            <a:off x="6172200" y="1690688"/>
            <a:ext cx="5181600" cy="4667909"/>
          </a:xfrm>
          <a:solidFill>
            <a:srgbClr val="C7D1EC">
              <a:alpha val="50000"/>
            </a:srgbClr>
          </a:solidFill>
          <a:effectLst>
            <a:softEdge rad="114300"/>
          </a:effectLst>
        </p:spPr>
        <p:txBody>
          <a:bodyPr>
            <a:normAutofit fontScale="92500" lnSpcReduction="20000"/>
          </a:bodyPr>
          <a:lstStyle/>
          <a:p>
            <a:endParaRPr lang="en-US" sz="1600" dirty="0"/>
          </a:p>
          <a:p>
            <a:r>
              <a:rPr lang="en-US" sz="1800" dirty="0"/>
              <a:t>Heather M. Kitchen is a theater administrator with more than 40 years of professional experience in strategic and program planning, fundraising, financial analysis, board development, and union negotiations. </a:t>
            </a:r>
          </a:p>
          <a:p>
            <a:r>
              <a:rPr lang="en-US" sz="1800" dirty="0"/>
              <a:t>During her illustrious career, Ms. Kitchen has led several performing arts organizations in both the United States and Canada. She has also had a noted international career in production and stage management. </a:t>
            </a:r>
          </a:p>
          <a:p>
            <a:r>
              <a:rPr lang="en-US" sz="1800" dirty="0"/>
              <a:t>Ms. Kitchen has served as Managing Director of Dallas Theater Center (DTC), Executive Director of American Conservatory Theater (A.C.T.), General Manager of the Citadel Theatre, and Production Manager at Theatre New Brunswick. She worked in stage management for 15 years in many of the major regional theaters across Canada, including the Stratford Festival, The Neptune Theatre, and Canadian Stage Company.</a:t>
            </a:r>
          </a:p>
          <a:p>
            <a:r>
              <a:rPr lang="en-US" sz="1800" dirty="0"/>
              <a:t>She is a noted teacher of stage, production, and theater management, having taught and guest lectured at more than 20 universities and colleges throughout Canada and the United States.</a:t>
            </a:r>
          </a:p>
        </p:txBody>
      </p:sp>
    </p:spTree>
    <p:extLst>
      <p:ext uri="{BB962C8B-B14F-4D97-AF65-F5344CB8AC3E}">
        <p14:creationId xmlns:p14="http://schemas.microsoft.com/office/powerpoint/2010/main" val="153117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ir, fence, table, outdoor&#10;&#10;Description automatically generated">
            <a:extLst>
              <a:ext uri="{FF2B5EF4-FFF2-40B4-BE49-F238E27FC236}">
                <a16:creationId xmlns:a16="http://schemas.microsoft.com/office/drawing/2014/main" id="{2EEE46AF-F543-DB49-99BF-8152E4DB9444}"/>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A00611-2FBB-FC4A-BBA7-9D96894E73BC}"/>
              </a:ext>
            </a:extLst>
          </p:cNvPr>
          <p:cNvSpPr>
            <a:spLocks noGrp="1"/>
          </p:cNvSpPr>
          <p:nvPr>
            <p:ph type="title"/>
          </p:nvPr>
        </p:nvSpPr>
        <p:spPr/>
        <p:txBody>
          <a:bodyPr/>
          <a:lstStyle/>
          <a:p>
            <a:r>
              <a:rPr lang="en-US" dirty="0"/>
              <a:t>Johanna Schindler, PhD</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id="{DA1B5BDE-FFFF-E94B-B93D-2A643B8ABC16}"/>
              </a:ext>
            </a:extLst>
          </p:cNvPr>
          <p:cNvPicPr>
            <a:picLocks noGrp="1" noChangeAspect="1"/>
          </p:cNvPicPr>
          <p:nvPr>
            <p:ph sz="half" idx="1"/>
          </p:nvPr>
        </p:nvPicPr>
        <p:blipFill>
          <a:blip r:embed="rId3"/>
          <a:stretch>
            <a:fillRect/>
          </a:stretch>
        </p:blipFill>
        <p:spPr>
          <a:xfrm>
            <a:off x="838200" y="2090048"/>
            <a:ext cx="5181600" cy="3822491"/>
          </a:xfrm>
        </p:spPr>
      </p:pic>
      <p:sp>
        <p:nvSpPr>
          <p:cNvPr id="4" name="Content Placeholder 3">
            <a:extLst>
              <a:ext uri="{FF2B5EF4-FFF2-40B4-BE49-F238E27FC236}">
                <a16:creationId xmlns:a16="http://schemas.microsoft.com/office/drawing/2014/main" id="{A90B8800-A93C-DF4C-B673-41AF11A54D92}"/>
              </a:ext>
            </a:extLst>
          </p:cNvPr>
          <p:cNvSpPr>
            <a:spLocks noGrp="1"/>
          </p:cNvSpPr>
          <p:nvPr>
            <p:ph sz="half" idx="2"/>
          </p:nvPr>
        </p:nvSpPr>
        <p:spPr>
          <a:xfrm>
            <a:off x="6172200" y="1825625"/>
            <a:ext cx="5181600" cy="4351338"/>
          </a:xfrm>
          <a:solidFill>
            <a:srgbClr val="C7D1EC">
              <a:alpha val="50000"/>
            </a:srgbClr>
          </a:solidFill>
          <a:effectLst>
            <a:softEdge rad="114300"/>
          </a:effectLst>
        </p:spPr>
        <p:txBody>
          <a:bodyPr>
            <a:normAutofit fontScale="70000" lnSpcReduction="20000"/>
          </a:bodyPr>
          <a:lstStyle/>
          <a:p>
            <a:endParaRPr lang="en-US" sz="1000" dirty="0"/>
          </a:p>
          <a:p>
            <a:r>
              <a:rPr lang="en-US" dirty="0"/>
              <a:t>Johanna Schindler was trained as a cultural scholar and arts manager (Halle / Germany, Paris, and Friedrichshafen / Germany) and wrote her doctoral thesis on artistic research. </a:t>
            </a:r>
          </a:p>
          <a:p>
            <a:r>
              <a:rPr lang="en-US" dirty="0"/>
              <a:t>She has worked as a curatorial assistant at </a:t>
            </a:r>
            <a:r>
              <a:rPr lang="en-US" dirty="0" err="1"/>
              <a:t>Kunstmuseum</a:t>
            </a:r>
            <a:r>
              <a:rPr lang="en-US" dirty="0"/>
              <a:t> Liechtenstein, as a manager of the International Association of Curators of Contemporary Art, as a research fellow at Zeppelin University, Germany, as well as a researcher and coordinator at Haus der </a:t>
            </a:r>
            <a:r>
              <a:rPr lang="en-US" dirty="0" err="1"/>
              <a:t>Kulturen</a:t>
            </a:r>
            <a:r>
              <a:rPr lang="en-US" dirty="0"/>
              <a:t> der Welt, Berlin. </a:t>
            </a:r>
          </a:p>
          <a:p>
            <a:r>
              <a:rPr lang="en-US" dirty="0"/>
              <a:t>Since 2019, she is the managing editor of the </a:t>
            </a:r>
            <a:r>
              <a:rPr lang="en-US" i="1" dirty="0"/>
              <a:t>Journal of Cultural Management and Cultural Policy</a:t>
            </a:r>
            <a:r>
              <a:rPr lang="en-US" dirty="0"/>
              <a:t>, a reviewer for the </a:t>
            </a:r>
            <a:r>
              <a:rPr lang="en-US" i="1" dirty="0"/>
              <a:t>Journal for Artistic Research</a:t>
            </a:r>
            <a:r>
              <a:rPr lang="en-US" dirty="0"/>
              <a:t>, and a freelance translator, editor, and project adviser in the arts and cultural fields.</a:t>
            </a:r>
          </a:p>
        </p:txBody>
      </p:sp>
    </p:spTree>
    <p:extLst>
      <p:ext uri="{BB962C8B-B14F-4D97-AF65-F5344CB8AC3E}">
        <p14:creationId xmlns:p14="http://schemas.microsoft.com/office/powerpoint/2010/main" val="252110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ir, fence, table, outdoor&#10;&#10;Description automatically generated">
            <a:extLst>
              <a:ext uri="{FF2B5EF4-FFF2-40B4-BE49-F238E27FC236}">
                <a16:creationId xmlns:a16="http://schemas.microsoft.com/office/drawing/2014/main" id="{9468B0D4-EF3A-5348-8E00-4691118E6991}"/>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5" name="Content Placeholder 4" descr="Graphical user interface, text, application&#10;&#10;Description automatically generated">
            <a:extLst>
              <a:ext uri="{FF2B5EF4-FFF2-40B4-BE49-F238E27FC236}">
                <a16:creationId xmlns:a16="http://schemas.microsoft.com/office/drawing/2014/main" id="{63C2D8EE-5887-2041-AAF6-F466576D5BFB}"/>
              </a:ext>
            </a:extLst>
          </p:cNvPr>
          <p:cNvPicPr>
            <a:picLocks noGrp="1" noChangeAspect="1"/>
          </p:cNvPicPr>
          <p:nvPr>
            <p:ph idx="1"/>
          </p:nvPr>
        </p:nvPicPr>
        <p:blipFill>
          <a:blip r:embed="rId3"/>
          <a:stretch>
            <a:fillRect/>
          </a:stretch>
        </p:blipFill>
        <p:spPr>
          <a:xfrm>
            <a:off x="641460" y="871444"/>
            <a:ext cx="10909080" cy="5115112"/>
          </a:xfrm>
        </p:spPr>
      </p:pic>
    </p:spTree>
    <p:extLst>
      <p:ext uri="{BB962C8B-B14F-4D97-AF65-F5344CB8AC3E}">
        <p14:creationId xmlns:p14="http://schemas.microsoft.com/office/powerpoint/2010/main" val="309077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ir, fence, table, outdoor&#10;&#10;Description automatically generated">
            <a:extLst>
              <a:ext uri="{FF2B5EF4-FFF2-40B4-BE49-F238E27FC236}">
                <a16:creationId xmlns:a16="http://schemas.microsoft.com/office/drawing/2014/main" id="{A394820D-F7F7-4C4C-A974-6490E909EBFE}"/>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5" name="Content Placeholder 4" descr="Graphical user interface, text, application, email&#10;&#10;Description automatically generated">
            <a:extLst>
              <a:ext uri="{FF2B5EF4-FFF2-40B4-BE49-F238E27FC236}">
                <a16:creationId xmlns:a16="http://schemas.microsoft.com/office/drawing/2014/main" id="{4E5CDBB4-CF2A-7D4E-B651-A9BFB5D90480}"/>
              </a:ext>
            </a:extLst>
          </p:cNvPr>
          <p:cNvPicPr>
            <a:picLocks noGrp="1" noChangeAspect="1"/>
          </p:cNvPicPr>
          <p:nvPr>
            <p:ph idx="1"/>
          </p:nvPr>
        </p:nvPicPr>
        <p:blipFill>
          <a:blip r:embed="rId3"/>
          <a:stretch>
            <a:fillRect/>
          </a:stretch>
        </p:blipFill>
        <p:spPr>
          <a:xfrm>
            <a:off x="847580" y="887818"/>
            <a:ext cx="10496839" cy="5082363"/>
          </a:xfrm>
        </p:spPr>
      </p:pic>
    </p:spTree>
    <p:extLst>
      <p:ext uri="{BB962C8B-B14F-4D97-AF65-F5344CB8AC3E}">
        <p14:creationId xmlns:p14="http://schemas.microsoft.com/office/powerpoint/2010/main" val="91837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ir, fence, table, outdoor&#10;&#10;Description automatically generated">
            <a:extLst>
              <a:ext uri="{FF2B5EF4-FFF2-40B4-BE49-F238E27FC236}">
                <a16:creationId xmlns:a16="http://schemas.microsoft.com/office/drawing/2014/main" id="{F4261478-0808-B342-80B1-CF336E9A8E71}"/>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5" name="Content Placeholder 4" descr="Graphical user interface, text, application&#10;&#10;Description automatically generated">
            <a:extLst>
              <a:ext uri="{FF2B5EF4-FFF2-40B4-BE49-F238E27FC236}">
                <a16:creationId xmlns:a16="http://schemas.microsoft.com/office/drawing/2014/main" id="{46C79536-A3AD-454B-92D8-F58463803DAE}"/>
              </a:ext>
            </a:extLst>
          </p:cNvPr>
          <p:cNvPicPr>
            <a:picLocks noGrp="1" noChangeAspect="1"/>
          </p:cNvPicPr>
          <p:nvPr>
            <p:ph idx="1"/>
          </p:nvPr>
        </p:nvPicPr>
        <p:blipFill>
          <a:blip r:embed="rId3"/>
          <a:stretch>
            <a:fillRect/>
          </a:stretch>
        </p:blipFill>
        <p:spPr>
          <a:xfrm>
            <a:off x="513563" y="1484669"/>
            <a:ext cx="11164873" cy="3888662"/>
          </a:xfrm>
        </p:spPr>
      </p:pic>
    </p:spTree>
    <p:extLst>
      <p:ext uri="{BB962C8B-B14F-4D97-AF65-F5344CB8AC3E}">
        <p14:creationId xmlns:p14="http://schemas.microsoft.com/office/powerpoint/2010/main" val="297984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r, fence, table, outdoor&#10;&#10;Description automatically generated">
            <a:extLst>
              <a:ext uri="{FF2B5EF4-FFF2-40B4-BE49-F238E27FC236}">
                <a16:creationId xmlns:a16="http://schemas.microsoft.com/office/drawing/2014/main" id="{CEA86193-BFC7-964A-9957-63E2D491157C}"/>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765D6DA3-53B7-104A-8F67-AD3A20C9F0B7}"/>
              </a:ext>
            </a:extLst>
          </p:cNvPr>
          <p:cNvPicPr>
            <a:picLocks noChangeAspect="1"/>
          </p:cNvPicPr>
          <p:nvPr/>
        </p:nvPicPr>
        <p:blipFill>
          <a:blip r:embed="rId3"/>
          <a:stretch>
            <a:fillRect/>
          </a:stretch>
        </p:blipFill>
        <p:spPr>
          <a:xfrm>
            <a:off x="1107169" y="557877"/>
            <a:ext cx="9977662" cy="5742246"/>
          </a:xfrm>
          <a:prstGeom prst="rect">
            <a:avLst/>
          </a:prstGeom>
        </p:spPr>
      </p:pic>
    </p:spTree>
    <p:extLst>
      <p:ext uri="{BB962C8B-B14F-4D97-AF65-F5344CB8AC3E}">
        <p14:creationId xmlns:p14="http://schemas.microsoft.com/office/powerpoint/2010/main" val="413134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ir, fence, table, outdoor&#10;&#10;Description automatically generated">
            <a:extLst>
              <a:ext uri="{FF2B5EF4-FFF2-40B4-BE49-F238E27FC236}">
                <a16:creationId xmlns:a16="http://schemas.microsoft.com/office/drawing/2014/main" id="{1C1A1688-07E2-2048-A4AC-7BA72773BEB7}"/>
              </a:ext>
            </a:extLst>
          </p:cNvPr>
          <p:cNvPicPr>
            <a:picLocks noChangeAspect="1"/>
          </p:cNvPicPr>
          <p:nvPr/>
        </p:nvPicPr>
        <p:blipFill rotWithShape="1">
          <a:blip r:embed="rId2"/>
          <a:srcRect t="16851" r="909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6EFF4CB-563F-A044-B6DD-C371A4EECFA3}"/>
              </a:ext>
            </a:extLst>
          </p:cNvPr>
          <p:cNvSpPr>
            <a:spLocks noGrp="1"/>
          </p:cNvSpPr>
          <p:nvPr>
            <p:ph type="title"/>
          </p:nvPr>
        </p:nvSpPr>
        <p:spPr>
          <a:xfrm>
            <a:off x="594805" y="640263"/>
            <a:ext cx="5221266" cy="1344975"/>
          </a:xfrm>
        </p:spPr>
        <p:txBody>
          <a:bodyPr>
            <a:normAutofit/>
          </a:bodyPr>
          <a:lstStyle/>
          <a:p>
            <a:r>
              <a:rPr lang="en-US" sz="4000"/>
              <a:t>Tuition/Fees</a:t>
            </a:r>
          </a:p>
        </p:txBody>
      </p:sp>
      <p:sp>
        <p:nvSpPr>
          <p:cNvPr id="6" name="Content Placeholder 5">
            <a:extLst>
              <a:ext uri="{FF2B5EF4-FFF2-40B4-BE49-F238E27FC236}">
                <a16:creationId xmlns:a16="http://schemas.microsoft.com/office/drawing/2014/main" id="{F8D7FF3B-3CBE-EF4B-99E3-4B20D3A90F50}"/>
              </a:ext>
            </a:extLst>
          </p:cNvPr>
          <p:cNvSpPr>
            <a:spLocks noGrp="1"/>
          </p:cNvSpPr>
          <p:nvPr>
            <p:ph idx="1"/>
          </p:nvPr>
        </p:nvSpPr>
        <p:spPr>
          <a:xfrm>
            <a:off x="594110" y="2121763"/>
            <a:ext cx="5235490" cy="3917530"/>
          </a:xfrm>
        </p:spPr>
        <p:txBody>
          <a:bodyPr>
            <a:normAutofit/>
          </a:bodyPr>
          <a:lstStyle/>
          <a:p>
            <a:r>
              <a:rPr lang="en-US" sz="3600" dirty="0"/>
              <a:t>$825 per credit, or $2,475 for a 3-credit course. </a:t>
            </a:r>
          </a:p>
          <a:p>
            <a:r>
              <a:rPr lang="en-US" sz="3600" dirty="0"/>
              <a:t>Learn more at: </a:t>
            </a:r>
            <a:r>
              <a:rPr lang="en-US" sz="3600" dirty="0">
                <a:hlinkClick r:id="rId3"/>
              </a:rPr>
              <a:t>https://grad.uconn.edu/financing/tuition-and-fees/</a:t>
            </a:r>
            <a:r>
              <a:rPr lang="en-US" sz="3600" dirty="0"/>
              <a:t> </a:t>
            </a:r>
          </a:p>
        </p:txBody>
      </p:sp>
    </p:spTree>
    <p:extLst>
      <p:ext uri="{BB962C8B-B14F-4D97-AF65-F5344CB8AC3E}">
        <p14:creationId xmlns:p14="http://schemas.microsoft.com/office/powerpoint/2010/main" val="4011233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E2D82-79CD-A44B-96AD-3BA91DC25757}"/>
              </a:ext>
            </a:extLst>
          </p:cNvPr>
          <p:cNvSpPr>
            <a:spLocks noGrp="1"/>
          </p:cNvSpPr>
          <p:nvPr>
            <p:ph type="title"/>
          </p:nvPr>
        </p:nvSpPr>
        <p:spPr>
          <a:xfrm>
            <a:off x="640080" y="325369"/>
            <a:ext cx="4368602" cy="1956841"/>
          </a:xfrm>
        </p:spPr>
        <p:txBody>
          <a:bodyPr anchor="b">
            <a:normAutofit/>
          </a:bodyPr>
          <a:lstStyle/>
          <a:p>
            <a:r>
              <a:rPr lang="en-US" sz="4600"/>
              <a:t>MFA Culminating Project </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DAD95-F74D-A148-8742-EC2B782D274B}"/>
              </a:ext>
            </a:extLst>
          </p:cNvPr>
          <p:cNvSpPr>
            <a:spLocks noGrp="1"/>
          </p:cNvSpPr>
          <p:nvPr>
            <p:ph idx="1"/>
          </p:nvPr>
        </p:nvSpPr>
        <p:spPr>
          <a:xfrm>
            <a:off x="640080" y="2872899"/>
            <a:ext cx="4243589" cy="3320668"/>
          </a:xfrm>
        </p:spPr>
        <p:txBody>
          <a:bodyPr>
            <a:normAutofit/>
          </a:bodyPr>
          <a:lstStyle/>
          <a:p>
            <a:r>
              <a:rPr lang="en-US" sz="2000" dirty="0"/>
              <a:t>All MFA Students will complete their degree with a project of their choosing.</a:t>
            </a:r>
          </a:p>
          <a:p>
            <a:r>
              <a:rPr lang="en-US" sz="2000" dirty="0"/>
              <a:t>Work in close mentorship with ALCM faculty </a:t>
            </a:r>
          </a:p>
          <a:p>
            <a:r>
              <a:rPr lang="en-US" sz="2000" dirty="0"/>
              <a:t>Learn and apply innovative research and implementation tools to solve real world problems</a:t>
            </a:r>
          </a:p>
          <a:p>
            <a:r>
              <a:rPr lang="en-US" sz="2000" dirty="0"/>
              <a:t>Examples of past projects: </a:t>
            </a:r>
          </a:p>
        </p:txBody>
      </p:sp>
      <p:pic>
        <p:nvPicPr>
          <p:cNvPr id="6" name="Picture 5" descr="A picture containing person&#10;&#10;Description automatically generated">
            <a:extLst>
              <a:ext uri="{FF2B5EF4-FFF2-40B4-BE49-F238E27FC236}">
                <a16:creationId xmlns:a16="http://schemas.microsoft.com/office/drawing/2014/main" id="{B8112DC7-8A35-EF47-814B-C4D5D1F0ED0F}"/>
              </a:ext>
            </a:extLst>
          </p:cNvPr>
          <p:cNvPicPr>
            <a:picLocks noChangeAspect="1"/>
          </p:cNvPicPr>
          <p:nvPr/>
        </p:nvPicPr>
        <p:blipFill rotWithShape="1">
          <a:blip r:embed="rId2"/>
          <a:srcRect l="17289" r="72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8206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E2D82-79CD-A44B-96AD-3BA91DC25757}"/>
              </a:ext>
            </a:extLst>
          </p:cNvPr>
          <p:cNvSpPr>
            <a:spLocks noGrp="1"/>
          </p:cNvSpPr>
          <p:nvPr>
            <p:ph type="title"/>
          </p:nvPr>
        </p:nvSpPr>
        <p:spPr>
          <a:xfrm>
            <a:off x="640080" y="325369"/>
            <a:ext cx="4368602" cy="1956841"/>
          </a:xfrm>
        </p:spPr>
        <p:txBody>
          <a:bodyPr anchor="b">
            <a:normAutofit/>
          </a:bodyPr>
          <a:lstStyle/>
          <a:p>
            <a:r>
              <a:rPr lang="en-US" sz="4600" dirty="0"/>
              <a:t>MFA Culminating Project Examples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DAD95-F74D-A148-8742-EC2B782D274B}"/>
              </a:ext>
            </a:extLst>
          </p:cNvPr>
          <p:cNvSpPr>
            <a:spLocks noGrp="1"/>
          </p:cNvSpPr>
          <p:nvPr>
            <p:ph idx="1"/>
          </p:nvPr>
        </p:nvSpPr>
        <p:spPr>
          <a:xfrm>
            <a:off x="640080" y="2872899"/>
            <a:ext cx="4243589" cy="3320668"/>
          </a:xfrm>
        </p:spPr>
        <p:txBody>
          <a:bodyPr>
            <a:normAutofit fontScale="85000" lnSpcReduction="20000"/>
          </a:bodyPr>
          <a:lstStyle/>
          <a:p>
            <a:r>
              <a:rPr lang="en-US" dirty="0"/>
              <a:t>How Disaster Planning Leads to Better Management of Small Museums</a:t>
            </a:r>
          </a:p>
          <a:p>
            <a:r>
              <a:rPr lang="en-US" dirty="0"/>
              <a:t>Survey Research and Design for Arts Organizations</a:t>
            </a:r>
          </a:p>
          <a:p>
            <a:r>
              <a:rPr lang="en-US" dirty="0"/>
              <a:t>Using Data Visualization for Better Arts Organization Decision Making</a:t>
            </a:r>
          </a:p>
          <a:p>
            <a:r>
              <a:rPr lang="en-US" dirty="0"/>
              <a:t>Nurturing Artistic Socialization: A Study of Millennial Moms</a:t>
            </a:r>
          </a:p>
        </p:txBody>
      </p:sp>
      <p:pic>
        <p:nvPicPr>
          <p:cNvPr id="6" name="Picture 5" descr="A picture containing person&#10;&#10;Description automatically generated">
            <a:extLst>
              <a:ext uri="{FF2B5EF4-FFF2-40B4-BE49-F238E27FC236}">
                <a16:creationId xmlns:a16="http://schemas.microsoft.com/office/drawing/2014/main" id="{B8112DC7-8A35-EF47-814B-C4D5D1F0ED0F}"/>
              </a:ext>
            </a:extLst>
          </p:cNvPr>
          <p:cNvPicPr>
            <a:picLocks noChangeAspect="1"/>
          </p:cNvPicPr>
          <p:nvPr/>
        </p:nvPicPr>
        <p:blipFill rotWithShape="1">
          <a:blip r:embed="rId2"/>
          <a:srcRect l="17289" r="72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8913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r, fence, table, outdoor&#10;&#10;Description automatically generated">
            <a:extLst>
              <a:ext uri="{FF2B5EF4-FFF2-40B4-BE49-F238E27FC236}">
                <a16:creationId xmlns:a16="http://schemas.microsoft.com/office/drawing/2014/main" id="{11ECED2C-94DF-6B46-BD45-0394C90C040F}"/>
              </a:ext>
            </a:extLst>
          </p:cNvPr>
          <p:cNvPicPr>
            <a:picLocks noChangeAspect="1"/>
          </p:cNvPicPr>
          <p:nvPr/>
        </p:nvPicPr>
        <p:blipFill rotWithShape="1">
          <a:blip r:embed="rId2"/>
          <a:srcRect t="853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CACC185-3B10-8144-844C-705CD20A75F2}"/>
              </a:ext>
            </a:extLst>
          </p:cNvPr>
          <p:cNvSpPr txBox="1"/>
          <p:nvPr/>
        </p:nvSpPr>
        <p:spPr>
          <a:xfrm>
            <a:off x="-25220" y="0"/>
            <a:ext cx="8155093" cy="6857990"/>
          </a:xfrm>
          <a:prstGeom prst="rect">
            <a:avLst/>
          </a:prstGeom>
          <a:solidFill>
            <a:srgbClr val="C7D1EC">
              <a:alpha val="41000"/>
            </a:srgb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A454F94A-57A4-5A4B-B3D8-01635AAC45D2}"/>
              </a:ext>
            </a:extLst>
          </p:cNvPr>
          <p:cNvSpPr>
            <a:spLocks noGrp="1"/>
          </p:cNvSpPr>
          <p:nvPr>
            <p:ph type="title"/>
          </p:nvPr>
        </p:nvSpPr>
        <p:spPr>
          <a:xfrm>
            <a:off x="643467" y="321734"/>
            <a:ext cx="6891186" cy="1135737"/>
          </a:xfrm>
        </p:spPr>
        <p:txBody>
          <a:bodyPr>
            <a:normAutofit/>
          </a:bodyPr>
          <a:lstStyle/>
          <a:p>
            <a:r>
              <a:rPr lang="en-US" sz="3600" dirty="0"/>
              <a:t>Graduate Assistants</a:t>
            </a:r>
          </a:p>
        </p:txBody>
      </p:sp>
      <p:sp>
        <p:nvSpPr>
          <p:cNvPr id="3" name="Content Placeholder 2">
            <a:extLst>
              <a:ext uri="{FF2B5EF4-FFF2-40B4-BE49-F238E27FC236}">
                <a16:creationId xmlns:a16="http://schemas.microsoft.com/office/drawing/2014/main" id="{7179DD93-EDE9-3E4D-8D40-BFAF3B4B149B}"/>
              </a:ext>
            </a:extLst>
          </p:cNvPr>
          <p:cNvSpPr>
            <a:spLocks noGrp="1"/>
          </p:cNvSpPr>
          <p:nvPr>
            <p:ph idx="1"/>
          </p:nvPr>
        </p:nvSpPr>
        <p:spPr>
          <a:xfrm>
            <a:off x="643467" y="1998921"/>
            <a:ext cx="6891187" cy="4315932"/>
          </a:xfrm>
          <a:noFill/>
          <a:effectLst>
            <a:softEdge rad="152400"/>
          </a:effectLst>
        </p:spPr>
        <p:txBody>
          <a:bodyPr>
            <a:normAutofit/>
          </a:bodyPr>
          <a:lstStyle/>
          <a:p>
            <a:r>
              <a:rPr lang="en-US" dirty="0"/>
              <a:t>All accepted applicants to the MFA program are automatically considered for competitive graduate assistant positions (dependent on funding)</a:t>
            </a:r>
          </a:p>
          <a:p>
            <a:r>
              <a:rPr lang="en-US" dirty="0"/>
              <a:t>Graduate assistants receive a full tuition waiver and stipend</a:t>
            </a:r>
          </a:p>
          <a:p>
            <a:r>
              <a:rPr lang="en-US" dirty="0"/>
              <a:t>Graduate assistants work up to 10 hours a week at selected organizations on campus </a:t>
            </a:r>
            <a:br>
              <a:rPr lang="en-US" dirty="0"/>
            </a:br>
            <a:endParaRPr lang="en-US" dirty="0"/>
          </a:p>
        </p:txBody>
      </p:sp>
      <p:grpSp>
        <p:nvGrpSpPr>
          <p:cNvPr id="11"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92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Graphical user interface, text, application&#10;&#10;Description automatically generated">
            <a:extLst>
              <a:ext uri="{FF2B5EF4-FFF2-40B4-BE49-F238E27FC236}">
                <a16:creationId xmlns:a16="http://schemas.microsoft.com/office/drawing/2014/main" id="{0DAA4855-C49D-BA45-979C-69BE78F6DDAB}"/>
              </a:ext>
            </a:extLst>
          </p:cNvPr>
          <p:cNvPicPr>
            <a:picLocks noGrp="1" noChangeAspect="1"/>
          </p:cNvPicPr>
          <p:nvPr>
            <p:ph idx="1"/>
          </p:nvPr>
        </p:nvPicPr>
        <p:blipFill>
          <a:blip r:embed="rId2"/>
          <a:stretch>
            <a:fillRect/>
          </a:stretch>
        </p:blipFill>
        <p:spPr>
          <a:xfrm>
            <a:off x="438912" y="0"/>
            <a:ext cx="11303889" cy="6864246"/>
          </a:xfrm>
        </p:spPr>
      </p:pic>
    </p:spTree>
    <p:extLst>
      <p:ext uri="{BB962C8B-B14F-4D97-AF65-F5344CB8AC3E}">
        <p14:creationId xmlns:p14="http://schemas.microsoft.com/office/powerpoint/2010/main" val="350694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hair, fence, table, outdoor&#10;&#10;Description automatically generated">
            <a:extLst>
              <a:ext uri="{FF2B5EF4-FFF2-40B4-BE49-F238E27FC236}">
                <a16:creationId xmlns:a16="http://schemas.microsoft.com/office/drawing/2014/main" id="{92D15886-EA15-694B-AB3B-76F6FBC6525C}"/>
              </a:ext>
            </a:extLst>
          </p:cNvPr>
          <p:cNvPicPr>
            <a:picLocks noChangeAspect="1"/>
          </p:cNvPicPr>
          <p:nvPr/>
        </p:nvPicPr>
        <p:blipFill rotWithShape="1">
          <a:blip r:embed="rId3"/>
          <a:srcRect t="16851" r="9091"/>
          <a:stretch/>
        </p:blipFill>
        <p:spPr>
          <a:xfrm>
            <a:off x="0" y="0"/>
            <a:ext cx="12192000" cy="6858000"/>
          </a:xfrm>
          <a:prstGeom prst="rect">
            <a:avLst/>
          </a:prstGeom>
        </p:spPr>
      </p:pic>
      <p:sp>
        <p:nvSpPr>
          <p:cNvPr id="16"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695EC-471D-D140-9B68-7458A21E5DE3}"/>
              </a:ext>
            </a:extLst>
          </p:cNvPr>
          <p:cNvSpPr>
            <a:spLocks noGrp="1"/>
          </p:cNvSpPr>
          <p:nvPr>
            <p:ph type="title"/>
          </p:nvPr>
        </p:nvSpPr>
        <p:spPr>
          <a:xfrm>
            <a:off x="594804" y="640263"/>
            <a:ext cx="6619811" cy="1344975"/>
          </a:xfrm>
        </p:spPr>
        <p:txBody>
          <a:bodyPr>
            <a:normAutofit/>
          </a:bodyPr>
          <a:lstStyle/>
          <a:p>
            <a:r>
              <a:rPr lang="en-US" sz="4000" dirty="0"/>
              <a:t>Application Requirements </a:t>
            </a:r>
          </a:p>
        </p:txBody>
      </p:sp>
      <p:sp>
        <p:nvSpPr>
          <p:cNvPr id="3" name="Content Placeholder 2">
            <a:extLst>
              <a:ext uri="{FF2B5EF4-FFF2-40B4-BE49-F238E27FC236}">
                <a16:creationId xmlns:a16="http://schemas.microsoft.com/office/drawing/2014/main" id="{97F85827-672E-5A43-8465-C08E0A21C2BD}"/>
              </a:ext>
            </a:extLst>
          </p:cNvPr>
          <p:cNvSpPr>
            <a:spLocks noGrp="1"/>
          </p:cNvSpPr>
          <p:nvPr>
            <p:ph idx="1"/>
          </p:nvPr>
        </p:nvSpPr>
        <p:spPr>
          <a:xfrm>
            <a:off x="594109" y="1856935"/>
            <a:ext cx="6620505" cy="4037838"/>
          </a:xfrm>
        </p:spPr>
        <p:txBody>
          <a:bodyPr>
            <a:normAutofit fontScale="85000" lnSpcReduction="20000"/>
          </a:bodyPr>
          <a:lstStyle/>
          <a:p>
            <a:r>
              <a:rPr lang="en-US" dirty="0"/>
              <a:t>Complete UConn Application</a:t>
            </a:r>
          </a:p>
          <a:p>
            <a:r>
              <a:rPr lang="en-US" dirty="0"/>
              <a:t>Official transcripts</a:t>
            </a:r>
          </a:p>
          <a:p>
            <a:r>
              <a:rPr lang="en-US" dirty="0"/>
              <a:t>3.0 Minimum Undergraduate GPA</a:t>
            </a:r>
          </a:p>
          <a:p>
            <a:r>
              <a:rPr lang="en-US" dirty="0"/>
              <a:t>3 Letters of Recommendations</a:t>
            </a:r>
          </a:p>
          <a:p>
            <a:r>
              <a:rPr lang="en-US" dirty="0"/>
              <a:t>Resume</a:t>
            </a:r>
          </a:p>
          <a:p>
            <a:r>
              <a:rPr lang="en-US" dirty="0"/>
              <a:t>Personal Statement</a:t>
            </a:r>
          </a:p>
          <a:p>
            <a:r>
              <a:rPr lang="en-US" dirty="0"/>
              <a:t>No GRE Required</a:t>
            </a:r>
          </a:p>
          <a:p>
            <a:r>
              <a:rPr lang="en-US" dirty="0"/>
              <a:t>$75 non-refundable application fee</a:t>
            </a:r>
          </a:p>
          <a:p>
            <a:r>
              <a:rPr lang="en-US" dirty="0"/>
              <a:t>Apply now at </a:t>
            </a:r>
            <a:r>
              <a:rPr lang="en-US" dirty="0">
                <a:hlinkClick r:id="rId4"/>
              </a:rPr>
              <a:t>https://grad.uconn.edu/admissions/apply-to-uconn/</a:t>
            </a:r>
            <a:r>
              <a:rPr lang="en-US" dirty="0"/>
              <a:t> </a:t>
            </a:r>
          </a:p>
        </p:txBody>
      </p:sp>
    </p:spTree>
    <p:extLst>
      <p:ext uri="{BB962C8B-B14F-4D97-AF65-F5344CB8AC3E}">
        <p14:creationId xmlns:p14="http://schemas.microsoft.com/office/powerpoint/2010/main" val="242076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r, fence, table, outdoor&#10;&#10;Description automatically generated">
            <a:extLst>
              <a:ext uri="{FF2B5EF4-FFF2-40B4-BE49-F238E27FC236}">
                <a16:creationId xmlns:a16="http://schemas.microsoft.com/office/drawing/2014/main" id="{D0C06201-9B12-924F-B0BE-275FEF12D116}"/>
              </a:ext>
            </a:extLst>
          </p:cNvPr>
          <p:cNvPicPr>
            <a:picLocks noChangeAspect="1"/>
          </p:cNvPicPr>
          <p:nvPr/>
        </p:nvPicPr>
        <p:blipFill rotWithShape="1">
          <a:blip r:embed="rId2"/>
          <a:srcRect t="853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6BC1510-1FA8-F641-B5AF-8B5DEB5C3B61}"/>
              </a:ext>
            </a:extLst>
          </p:cNvPr>
          <p:cNvSpPr txBox="1"/>
          <p:nvPr/>
        </p:nvSpPr>
        <p:spPr>
          <a:xfrm>
            <a:off x="0" y="10"/>
            <a:ext cx="8132065" cy="6857990"/>
          </a:xfrm>
          <a:prstGeom prst="rect">
            <a:avLst/>
          </a:prstGeom>
          <a:solidFill>
            <a:srgbClr val="C7D1EC">
              <a:alpha val="41000"/>
            </a:srgb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49B84275-A476-464E-8D7B-CA8F452833BE}"/>
              </a:ext>
            </a:extLst>
          </p:cNvPr>
          <p:cNvSpPr>
            <a:spLocks noGrp="1"/>
          </p:cNvSpPr>
          <p:nvPr>
            <p:ph type="title"/>
          </p:nvPr>
        </p:nvSpPr>
        <p:spPr>
          <a:xfrm>
            <a:off x="643467" y="321734"/>
            <a:ext cx="6891186" cy="1135737"/>
          </a:xfrm>
        </p:spPr>
        <p:txBody>
          <a:bodyPr>
            <a:normAutofit/>
          </a:bodyPr>
          <a:lstStyle/>
          <a:p>
            <a:r>
              <a:rPr lang="en-US" sz="3600" dirty="0"/>
              <a:t>Learn More At:</a:t>
            </a:r>
          </a:p>
        </p:txBody>
      </p:sp>
      <p:sp>
        <p:nvSpPr>
          <p:cNvPr id="3" name="Content Placeholder 2">
            <a:extLst>
              <a:ext uri="{FF2B5EF4-FFF2-40B4-BE49-F238E27FC236}">
                <a16:creationId xmlns:a16="http://schemas.microsoft.com/office/drawing/2014/main" id="{D7B87477-781A-544A-810D-D3639F45AC6F}"/>
              </a:ext>
            </a:extLst>
          </p:cNvPr>
          <p:cNvSpPr>
            <a:spLocks noGrp="1"/>
          </p:cNvSpPr>
          <p:nvPr>
            <p:ph idx="1"/>
          </p:nvPr>
        </p:nvSpPr>
        <p:spPr>
          <a:xfrm>
            <a:off x="507030" y="1776440"/>
            <a:ext cx="7476949" cy="4535648"/>
          </a:xfrm>
          <a:noFill/>
          <a:effectLst>
            <a:softEdge rad="139700"/>
          </a:effectLst>
        </p:spPr>
        <p:txBody>
          <a:bodyPr>
            <a:normAutofit/>
          </a:bodyPr>
          <a:lstStyle/>
          <a:p>
            <a:pPr marL="0" indent="0">
              <a:buNone/>
            </a:pPr>
            <a:r>
              <a:rPr lang="en-US" sz="2600" dirty="0"/>
              <a:t>The Graduate Schools Academic Calendar:  </a:t>
            </a:r>
            <a:r>
              <a:rPr lang="en-US" sz="2600" dirty="0">
                <a:hlinkClick r:id="rId3"/>
              </a:rPr>
              <a:t>https://registrar.uconn.edu/academic-calendar/</a:t>
            </a:r>
            <a:endParaRPr lang="en-US" sz="2600" dirty="0"/>
          </a:p>
          <a:p>
            <a:pPr marL="0" indent="0">
              <a:buNone/>
            </a:pPr>
            <a:endParaRPr lang="en-US" sz="2000" dirty="0"/>
          </a:p>
          <a:p>
            <a:pPr marL="0" indent="0">
              <a:buNone/>
            </a:pPr>
            <a:r>
              <a:rPr lang="en-US" sz="2600" dirty="0"/>
              <a:t>Graduate Admission: </a:t>
            </a:r>
            <a:r>
              <a:rPr lang="en-US" sz="2400" dirty="0">
                <a:hlinkClick r:id="rId4"/>
              </a:rPr>
              <a:t>https://grad.uconn.edu/admissions/</a:t>
            </a:r>
            <a:r>
              <a:rPr lang="en-US" sz="2400" dirty="0"/>
              <a:t> </a:t>
            </a:r>
          </a:p>
          <a:p>
            <a:pPr marL="0" indent="0">
              <a:buNone/>
            </a:pPr>
            <a:br>
              <a:rPr lang="en-US" sz="2000" dirty="0"/>
            </a:br>
            <a:r>
              <a:rPr lang="en-US" sz="2600" dirty="0"/>
              <a:t>Tuition and Fees: </a:t>
            </a:r>
            <a:r>
              <a:rPr lang="en-US" sz="2400" dirty="0">
                <a:hlinkClick r:id="rId5"/>
              </a:rPr>
              <a:t>https://grad.uconn.edu/financing/tuition-and-fees/</a:t>
            </a:r>
            <a:r>
              <a:rPr lang="en-US" sz="2400" dirty="0"/>
              <a:t> </a:t>
            </a:r>
          </a:p>
        </p:txBody>
      </p:sp>
      <p:grpSp>
        <p:nvGrpSpPr>
          <p:cNvPr id="11"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36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10C4-AC16-9D45-9579-CE75E5BA2179}"/>
              </a:ext>
            </a:extLst>
          </p:cNvPr>
          <p:cNvSpPr>
            <a:spLocks noGrp="1"/>
          </p:cNvSpPr>
          <p:nvPr>
            <p:ph type="title"/>
          </p:nvPr>
        </p:nvSpPr>
        <p:spPr>
          <a:xfrm>
            <a:off x="481013" y="3752849"/>
            <a:ext cx="3290887" cy="2452687"/>
          </a:xfrm>
        </p:spPr>
        <p:txBody>
          <a:bodyPr anchor="ctr">
            <a:normAutofit/>
          </a:bodyPr>
          <a:lstStyle/>
          <a:p>
            <a:r>
              <a:rPr lang="en-US" sz="3600" dirty="0"/>
              <a:t>Overview</a:t>
            </a:r>
          </a:p>
        </p:txBody>
      </p:sp>
      <p:pic>
        <p:nvPicPr>
          <p:cNvPr id="11" name="Picture 10" descr="A group of people posing for a photo&#10;&#10;Description automatically generated">
            <a:extLst>
              <a:ext uri="{FF2B5EF4-FFF2-40B4-BE49-F238E27FC236}">
                <a16:creationId xmlns:a16="http://schemas.microsoft.com/office/drawing/2014/main" id="{079905D5-52D4-D242-AED3-208C30789163}"/>
              </a:ext>
            </a:extLst>
          </p:cNvPr>
          <p:cNvPicPr>
            <a:picLocks noChangeAspect="1"/>
          </p:cNvPicPr>
          <p:nvPr/>
        </p:nvPicPr>
        <p:blipFill rotWithShape="1">
          <a:blip r:embed="rId2"/>
          <a:srcRect t="15278" b="4414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EFFCC5A-257E-874D-8C5D-15533ECE3ED9}"/>
              </a:ext>
            </a:extLst>
          </p:cNvPr>
          <p:cNvSpPr>
            <a:spLocks noGrp="1"/>
          </p:cNvSpPr>
          <p:nvPr>
            <p:ph idx="1"/>
          </p:nvPr>
        </p:nvSpPr>
        <p:spPr>
          <a:xfrm>
            <a:off x="3400926" y="3429000"/>
            <a:ext cx="8308469" cy="3428990"/>
          </a:xfrm>
        </p:spPr>
        <p:txBody>
          <a:bodyPr anchor="ctr">
            <a:normAutofit fontScale="92500" lnSpcReduction="20000"/>
          </a:bodyPr>
          <a:lstStyle/>
          <a:p>
            <a:endParaRPr lang="en-US" sz="2400" dirty="0"/>
          </a:p>
          <a:p>
            <a:r>
              <a:rPr lang="en-US" sz="2400" dirty="0"/>
              <a:t>The Master of Fine Arts (MFA) in Arts Leadership and Cultural Management prepares individuals to take on leadership and management roles in arts, culture, and creative sectors.</a:t>
            </a:r>
          </a:p>
          <a:p>
            <a:r>
              <a:rPr lang="en-US" sz="2400" dirty="0"/>
              <a:t>Internships with leading organizations and other work/learn opportunities are integral to the program. </a:t>
            </a:r>
          </a:p>
          <a:p>
            <a:r>
              <a:rPr lang="en-US" sz="2400" dirty="0"/>
              <a:t>As the demand for individuals to take on leadership roles in the creative sector grows, graduates of this program will be able to meet the challenge in for profit, non-profit, and governmental arenas.</a:t>
            </a:r>
            <a:endParaRPr lang="en-US" sz="2000" dirty="0"/>
          </a:p>
          <a:p>
            <a:r>
              <a:rPr lang="en-US" sz="2400" dirty="0"/>
              <a:t>We provide you with the practical and theoretical contexts for leading arts organizations to greater success.</a:t>
            </a:r>
          </a:p>
        </p:txBody>
      </p:sp>
    </p:spTree>
    <p:extLst>
      <p:ext uri="{BB962C8B-B14F-4D97-AF65-F5344CB8AC3E}">
        <p14:creationId xmlns:p14="http://schemas.microsoft.com/office/powerpoint/2010/main" val="141706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indoor&#10;&#10;Description automatically generated">
            <a:extLst>
              <a:ext uri="{FF2B5EF4-FFF2-40B4-BE49-F238E27FC236}">
                <a16:creationId xmlns:a16="http://schemas.microsoft.com/office/drawing/2014/main" id="{3E8C4116-520F-C445-A9A6-BCC15281B2BE}"/>
              </a:ext>
            </a:extLst>
          </p:cNvPr>
          <p:cNvPicPr>
            <a:picLocks noChangeAspect="1"/>
          </p:cNvPicPr>
          <p:nvPr/>
        </p:nvPicPr>
        <p:blipFill rotWithShape="1">
          <a:blip r:embed="rId2"/>
          <a:srcRect l="8267" r="8268"/>
          <a:stretch/>
        </p:blipFill>
        <p:spPr>
          <a:xfrm>
            <a:off x="4559968" y="10"/>
            <a:ext cx="7632032" cy="6857990"/>
          </a:xfrm>
          <a:prstGeom prst="rect">
            <a:avLst/>
          </a:prstGeom>
        </p:spPr>
      </p:pic>
      <p:sp useBgFill="1">
        <p:nvSpPr>
          <p:cNvPr id="40" name="Freeform: Shape 39">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4D60FD47-FD0D-E142-9353-4530BA5AB64F}"/>
              </a:ext>
            </a:extLst>
          </p:cNvPr>
          <p:cNvSpPr>
            <a:spLocks noGrp="1"/>
          </p:cNvSpPr>
          <p:nvPr>
            <p:ph type="title"/>
          </p:nvPr>
        </p:nvSpPr>
        <p:spPr>
          <a:xfrm>
            <a:off x="509525" y="315267"/>
            <a:ext cx="3409200" cy="1492132"/>
          </a:xfrm>
        </p:spPr>
        <p:txBody>
          <a:bodyPr anchor="t">
            <a:normAutofit/>
          </a:bodyPr>
          <a:lstStyle/>
          <a:p>
            <a:r>
              <a:rPr lang="en-US" dirty="0"/>
              <a:t>What You Will Learn</a:t>
            </a:r>
          </a:p>
        </p:txBody>
      </p:sp>
      <p:sp>
        <p:nvSpPr>
          <p:cNvPr id="6" name="Content Placeholder 5">
            <a:extLst>
              <a:ext uri="{FF2B5EF4-FFF2-40B4-BE49-F238E27FC236}">
                <a16:creationId xmlns:a16="http://schemas.microsoft.com/office/drawing/2014/main" id="{A4106D41-DB87-4240-81C0-BCBAD9624986}"/>
              </a:ext>
            </a:extLst>
          </p:cNvPr>
          <p:cNvSpPr>
            <a:spLocks noGrp="1"/>
          </p:cNvSpPr>
          <p:nvPr>
            <p:ph idx="1"/>
          </p:nvPr>
        </p:nvSpPr>
        <p:spPr>
          <a:xfrm>
            <a:off x="254000" y="1921933"/>
            <a:ext cx="3920251" cy="4470399"/>
          </a:xfrm>
        </p:spPr>
        <p:txBody>
          <a:bodyPr>
            <a:normAutofit/>
          </a:bodyPr>
          <a:lstStyle/>
          <a:p>
            <a:r>
              <a:rPr lang="en-US" sz="1800" dirty="0">
                <a:solidFill>
                  <a:schemeClr val="tx1">
                    <a:alpha val="60000"/>
                  </a:schemeClr>
                </a:solidFill>
              </a:rPr>
              <a:t>Students acquire skills for leading the financial, budgetary, fundraising, advocacy, and marketing aspects of creative sector organizations, combined with entrepreneurial know-how.</a:t>
            </a:r>
          </a:p>
          <a:p>
            <a:r>
              <a:rPr lang="en-US" sz="1800" dirty="0">
                <a:solidFill>
                  <a:schemeClr val="tx1">
                    <a:alpha val="60000"/>
                  </a:schemeClr>
                </a:solidFill>
              </a:rPr>
              <a:t>Managing resources effectively for arts organization success </a:t>
            </a:r>
          </a:p>
          <a:p>
            <a:r>
              <a:rPr lang="en-US" sz="1800" dirty="0">
                <a:solidFill>
                  <a:schemeClr val="tx1">
                    <a:alpha val="60000"/>
                  </a:schemeClr>
                </a:solidFill>
              </a:rPr>
              <a:t>Integrating legal, philosophical, and community service perspectives to address an organization’s needs. </a:t>
            </a:r>
          </a:p>
          <a:p>
            <a:r>
              <a:rPr lang="en-US" sz="1800" dirty="0">
                <a:solidFill>
                  <a:schemeClr val="tx1">
                    <a:alpha val="60000"/>
                  </a:schemeClr>
                </a:solidFill>
              </a:rPr>
              <a:t>Coursework emphasizes practical application combined with theoretical reflection, critical inquiry, and higher order decision-making abilities.</a:t>
            </a:r>
          </a:p>
        </p:txBody>
      </p:sp>
    </p:spTree>
    <p:extLst>
      <p:ext uri="{BB962C8B-B14F-4D97-AF65-F5344CB8AC3E}">
        <p14:creationId xmlns:p14="http://schemas.microsoft.com/office/powerpoint/2010/main" val="312183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chair, fence, table, outdoor&#10;&#10;Description automatically generated">
            <a:extLst>
              <a:ext uri="{FF2B5EF4-FFF2-40B4-BE49-F238E27FC236}">
                <a16:creationId xmlns:a16="http://schemas.microsoft.com/office/drawing/2014/main" id="{42842809-2234-E642-BC64-E097697AF87D}"/>
              </a:ext>
            </a:extLst>
          </p:cNvPr>
          <p:cNvPicPr>
            <a:picLocks noChangeAspect="1"/>
          </p:cNvPicPr>
          <p:nvPr/>
        </p:nvPicPr>
        <p:blipFill rotWithShape="1">
          <a:blip r:embed="rId2">
            <a:alphaModFix amt="20000"/>
          </a:blip>
          <a:srcRect t="8568" r="1" b="1"/>
          <a:stretch/>
        </p:blipFill>
        <p:spPr>
          <a:xfrm>
            <a:off x="-4243" y="10"/>
            <a:ext cx="12196243" cy="6857990"/>
          </a:xfrm>
          <a:prstGeom prst="rect">
            <a:avLst/>
          </a:prstGeom>
        </p:spPr>
      </p:pic>
      <p:sp>
        <p:nvSpPr>
          <p:cNvPr id="2" name="Title 1">
            <a:extLst>
              <a:ext uri="{FF2B5EF4-FFF2-40B4-BE49-F238E27FC236}">
                <a16:creationId xmlns:a16="http://schemas.microsoft.com/office/drawing/2014/main" id="{B758DAE1-5AFE-6A4E-898B-2E75C3E59322}"/>
              </a:ext>
            </a:extLst>
          </p:cNvPr>
          <p:cNvSpPr>
            <a:spLocks noGrp="1"/>
          </p:cNvSpPr>
          <p:nvPr>
            <p:ph type="title"/>
          </p:nvPr>
        </p:nvSpPr>
        <p:spPr>
          <a:xfrm>
            <a:off x="643467" y="321734"/>
            <a:ext cx="10905066" cy="1135737"/>
          </a:xfrm>
        </p:spPr>
        <p:txBody>
          <a:bodyPr>
            <a:normAutofit/>
          </a:bodyPr>
          <a:lstStyle/>
          <a:p>
            <a:r>
              <a:rPr lang="en-US" sz="3600" dirty="0"/>
              <a:t>Why Earn an MFA in Arts Leadership </a:t>
            </a:r>
          </a:p>
        </p:txBody>
      </p:sp>
      <p:sp>
        <p:nvSpPr>
          <p:cNvPr id="3" name="Content Placeholder 2">
            <a:extLst>
              <a:ext uri="{FF2B5EF4-FFF2-40B4-BE49-F238E27FC236}">
                <a16:creationId xmlns:a16="http://schemas.microsoft.com/office/drawing/2014/main" id="{A472B359-AD70-E64B-93EB-3C6BC3C9A274}"/>
              </a:ext>
            </a:extLst>
          </p:cNvPr>
          <p:cNvSpPr>
            <a:spLocks noGrp="1"/>
          </p:cNvSpPr>
          <p:nvPr>
            <p:ph idx="1"/>
          </p:nvPr>
        </p:nvSpPr>
        <p:spPr>
          <a:xfrm>
            <a:off x="643467" y="1782981"/>
            <a:ext cx="10905066" cy="4393982"/>
          </a:xfrm>
          <a:solidFill>
            <a:srgbClr val="C7D1EC">
              <a:alpha val="50000"/>
            </a:srgbClr>
          </a:solidFill>
          <a:effectLst>
            <a:softEdge rad="190500"/>
          </a:effectLst>
        </p:spPr>
        <p:txBody>
          <a:bodyPr>
            <a:normAutofit/>
          </a:bodyPr>
          <a:lstStyle/>
          <a:p>
            <a:pPr lvl="0"/>
            <a:endParaRPr lang="en-US" dirty="0"/>
          </a:p>
          <a:p>
            <a:pPr lvl="0"/>
            <a:r>
              <a:rPr lang="en-US" dirty="0"/>
              <a:t>Earning an MFA prepares you for leadership roles in the arts and culture sector including nonprofit, for profit, and public enterprises.</a:t>
            </a:r>
          </a:p>
          <a:p>
            <a:pPr lvl="0"/>
            <a:r>
              <a:rPr lang="en-US" dirty="0"/>
              <a:t>This program will help you more effectively evaluate, market, and promote arts organizations.</a:t>
            </a:r>
          </a:p>
          <a:p>
            <a:pPr lvl="0"/>
            <a:r>
              <a:rPr lang="en-US" dirty="0"/>
              <a:t>Employers in the arts sectors prefer those with higher education training targeted to their sector.</a:t>
            </a:r>
          </a:p>
          <a:p>
            <a:r>
              <a:rPr lang="en-US" dirty="0"/>
              <a:t>This program helps you translate your passion for the arts and its role in society into arts programming that matters.</a:t>
            </a:r>
            <a:endParaRPr lang="en-US" sz="1900" dirty="0"/>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22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icture containing chair, fence, table, outdoor&#10;&#10;Description automatically generated">
            <a:extLst>
              <a:ext uri="{FF2B5EF4-FFF2-40B4-BE49-F238E27FC236}">
                <a16:creationId xmlns:a16="http://schemas.microsoft.com/office/drawing/2014/main" id="{7C03CD17-3758-844A-BAAE-1A4B89888B94}"/>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F3546BCA-BEE2-EC49-9F1B-CA56980A3252}"/>
              </a:ext>
            </a:extLst>
          </p:cNvPr>
          <p:cNvSpPr>
            <a:spLocks noGrp="1"/>
          </p:cNvSpPr>
          <p:nvPr>
            <p:ph type="title"/>
          </p:nvPr>
        </p:nvSpPr>
        <p:spPr/>
        <p:txBody>
          <a:bodyPr/>
          <a:lstStyle/>
          <a:p>
            <a:r>
              <a:rPr lang="en-US" dirty="0"/>
              <a:t>Plan of Study </a:t>
            </a:r>
          </a:p>
        </p:txBody>
      </p:sp>
      <p:sp>
        <p:nvSpPr>
          <p:cNvPr id="55" name="Content Placeholder 54">
            <a:extLst>
              <a:ext uri="{FF2B5EF4-FFF2-40B4-BE49-F238E27FC236}">
                <a16:creationId xmlns:a16="http://schemas.microsoft.com/office/drawing/2014/main" id="{6A4ABD38-C405-2248-B3D0-7C4A68E83D41}"/>
              </a:ext>
            </a:extLst>
          </p:cNvPr>
          <p:cNvSpPr>
            <a:spLocks noGrp="1"/>
          </p:cNvSpPr>
          <p:nvPr>
            <p:ph sz="half" idx="1"/>
          </p:nvPr>
        </p:nvSpPr>
        <p:spPr>
          <a:xfrm>
            <a:off x="838200" y="1527858"/>
            <a:ext cx="5181600" cy="4965017"/>
          </a:xfrm>
          <a:solidFill>
            <a:srgbClr val="C7D1EC">
              <a:alpha val="50000"/>
            </a:srgbClr>
          </a:solidFill>
          <a:effectLst>
            <a:softEdge rad="101600"/>
          </a:effectLst>
        </p:spPr>
        <p:txBody>
          <a:bodyPr>
            <a:normAutofit fontScale="25000" lnSpcReduction="20000"/>
          </a:bodyPr>
          <a:lstStyle/>
          <a:p>
            <a:pPr marL="0" indent="0">
              <a:buNone/>
            </a:pPr>
            <a:endParaRPr lang="en-US" sz="6200" b="1" dirty="0"/>
          </a:p>
          <a:p>
            <a:pPr marL="0" indent="0" algn="ctr">
              <a:buNone/>
            </a:pPr>
            <a:r>
              <a:rPr lang="en-US" sz="11200" b="1" dirty="0"/>
              <a:t>1st Year: Fall Semester </a:t>
            </a:r>
          </a:p>
          <a:p>
            <a:pPr marL="0" indent="0">
              <a:buNone/>
            </a:pPr>
            <a:endParaRPr lang="en-US" sz="11200" b="1" dirty="0"/>
          </a:p>
          <a:p>
            <a:pPr marL="0" indent="0">
              <a:buNone/>
            </a:pPr>
            <a:r>
              <a:rPr lang="en-US" sz="9600" b="1" dirty="0"/>
              <a:t>DRAM 5110 Core Concepts in Arts Leadership and Cultural Management</a:t>
            </a:r>
          </a:p>
          <a:p>
            <a:pPr marL="0" indent="0">
              <a:buNone/>
            </a:pPr>
            <a:endParaRPr lang="en-US" sz="9600" b="1" dirty="0"/>
          </a:p>
          <a:p>
            <a:pPr marL="0" indent="0">
              <a:buNone/>
            </a:pPr>
            <a:r>
              <a:rPr lang="en-US" sz="9600" b="1" dirty="0"/>
              <a:t>DRAM 5120 Financial Management for the Arts</a:t>
            </a:r>
          </a:p>
          <a:p>
            <a:pPr marL="0" indent="0">
              <a:buNone/>
            </a:pPr>
            <a:endParaRPr lang="en-US" sz="9600" b="1" dirty="0"/>
          </a:p>
          <a:p>
            <a:pPr marL="0" indent="0">
              <a:buNone/>
            </a:pPr>
            <a:r>
              <a:rPr lang="en-US" sz="9600" b="1" dirty="0"/>
              <a:t>DRAM 5121 Governance &amp; Leadership in the Arts </a:t>
            </a:r>
          </a:p>
          <a:p>
            <a:pPr marL="0" indent="0">
              <a:buNone/>
            </a:pPr>
            <a:endParaRPr lang="en-US" sz="9600" b="1" dirty="0"/>
          </a:p>
          <a:p>
            <a:pPr marL="0" indent="0">
              <a:buNone/>
            </a:pPr>
            <a:r>
              <a:rPr lang="en-US" sz="9600" b="1" dirty="0"/>
              <a:t>DRAM 5114 Studio 1 </a:t>
            </a:r>
          </a:p>
          <a:p>
            <a:pPr marL="0" indent="0">
              <a:buNone/>
            </a:pPr>
            <a:endParaRPr lang="en-US" sz="7400" b="1" dirty="0"/>
          </a:p>
          <a:p>
            <a:pPr marL="0" indent="0">
              <a:buNone/>
            </a:pPr>
            <a:br>
              <a:rPr lang="en-US" dirty="0"/>
            </a:br>
            <a:endParaRPr lang="en-US" dirty="0"/>
          </a:p>
        </p:txBody>
      </p:sp>
      <p:sp>
        <p:nvSpPr>
          <p:cNvPr id="56" name="Content Placeholder 55">
            <a:extLst>
              <a:ext uri="{FF2B5EF4-FFF2-40B4-BE49-F238E27FC236}">
                <a16:creationId xmlns:a16="http://schemas.microsoft.com/office/drawing/2014/main" id="{DA9CA5B9-C7B9-0C4D-9854-A60395B5FF34}"/>
              </a:ext>
            </a:extLst>
          </p:cNvPr>
          <p:cNvSpPr>
            <a:spLocks noGrp="1"/>
          </p:cNvSpPr>
          <p:nvPr>
            <p:ph sz="half" idx="2"/>
          </p:nvPr>
        </p:nvSpPr>
        <p:spPr>
          <a:xfrm>
            <a:off x="6172202" y="1527858"/>
            <a:ext cx="5181600" cy="4965017"/>
          </a:xfrm>
          <a:solidFill>
            <a:srgbClr val="C7D1EC">
              <a:alpha val="50000"/>
            </a:srgbClr>
          </a:solidFill>
          <a:effectLst>
            <a:softEdge rad="101600"/>
          </a:effectLst>
        </p:spPr>
        <p:txBody>
          <a:bodyPr>
            <a:normAutofit fontScale="25000" lnSpcReduction="20000"/>
          </a:bodyPr>
          <a:lstStyle/>
          <a:p>
            <a:pPr marL="0" indent="0">
              <a:buNone/>
            </a:pPr>
            <a:endParaRPr lang="en-US" sz="6200" b="1" dirty="0"/>
          </a:p>
          <a:p>
            <a:pPr marL="0" indent="0" algn="ctr">
              <a:buNone/>
            </a:pPr>
            <a:r>
              <a:rPr lang="en-US" sz="11200" b="1" dirty="0"/>
              <a:t>1st Year: Spring Semester</a:t>
            </a:r>
          </a:p>
          <a:p>
            <a:pPr marL="0" indent="0">
              <a:buNone/>
            </a:pPr>
            <a:endParaRPr lang="en-US" sz="8000" b="1" dirty="0"/>
          </a:p>
          <a:p>
            <a:pPr marL="0" indent="0">
              <a:buNone/>
            </a:pPr>
            <a:endParaRPr lang="en-US" sz="7200" b="1" dirty="0"/>
          </a:p>
          <a:p>
            <a:pPr marL="0" indent="0">
              <a:buNone/>
            </a:pPr>
            <a:r>
              <a:rPr lang="en-US" sz="9600" b="1" dirty="0"/>
              <a:t>DRAM 5123 Marketing the Arts </a:t>
            </a:r>
          </a:p>
          <a:p>
            <a:pPr marL="0" indent="0">
              <a:buNone/>
            </a:pPr>
            <a:endParaRPr lang="en-US" sz="9600" b="1" dirty="0"/>
          </a:p>
          <a:p>
            <a:pPr marL="0" indent="0">
              <a:buNone/>
            </a:pPr>
            <a:r>
              <a:rPr lang="en-US" sz="9600" b="1" dirty="0"/>
              <a:t>DRAM 5122 Fundraising and Development for the Arts  </a:t>
            </a:r>
          </a:p>
          <a:p>
            <a:pPr marL="0" indent="0">
              <a:buNone/>
            </a:pPr>
            <a:endParaRPr lang="en-US" sz="9600" b="1" dirty="0"/>
          </a:p>
          <a:p>
            <a:pPr marL="0" indent="0">
              <a:buNone/>
            </a:pPr>
            <a:r>
              <a:rPr lang="en-US" sz="9600" b="1" dirty="0"/>
              <a:t>Elective </a:t>
            </a:r>
          </a:p>
          <a:p>
            <a:pPr marL="0" indent="0">
              <a:buNone/>
            </a:pPr>
            <a:endParaRPr lang="en-US" sz="11200" b="1" dirty="0"/>
          </a:p>
          <a:p>
            <a:pPr marL="0" indent="0">
              <a:buNone/>
            </a:pPr>
            <a:r>
              <a:rPr lang="en-US" sz="9600" b="1" dirty="0"/>
              <a:t>DRAM 5115 Studio 2 </a:t>
            </a:r>
          </a:p>
          <a:p>
            <a:pPr marL="0" indent="0">
              <a:buNone/>
            </a:pPr>
            <a:endParaRPr lang="en-US" sz="7400" b="1" dirty="0"/>
          </a:p>
          <a:p>
            <a:endParaRPr lang="en-US" sz="1400" dirty="0"/>
          </a:p>
        </p:txBody>
      </p:sp>
    </p:spTree>
    <p:extLst>
      <p:ext uri="{BB962C8B-B14F-4D97-AF65-F5344CB8AC3E}">
        <p14:creationId xmlns:p14="http://schemas.microsoft.com/office/powerpoint/2010/main" val="355584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ir, fence, table, outdoor&#10;&#10;Description automatically generated">
            <a:extLst>
              <a:ext uri="{FF2B5EF4-FFF2-40B4-BE49-F238E27FC236}">
                <a16:creationId xmlns:a16="http://schemas.microsoft.com/office/drawing/2014/main" id="{55954DBC-2BAE-CA4E-B7A7-E431B808C462}"/>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0868535-D33A-0544-BD75-1AA9554968D1}"/>
              </a:ext>
            </a:extLst>
          </p:cNvPr>
          <p:cNvSpPr>
            <a:spLocks noGrp="1"/>
          </p:cNvSpPr>
          <p:nvPr>
            <p:ph sz="half" idx="1"/>
          </p:nvPr>
        </p:nvSpPr>
        <p:spPr>
          <a:xfrm>
            <a:off x="838200" y="1275277"/>
            <a:ext cx="5181600" cy="4829956"/>
          </a:xfrm>
          <a:solidFill>
            <a:srgbClr val="C7D1EC">
              <a:alpha val="50000"/>
            </a:srgbClr>
          </a:solidFill>
          <a:effectLst>
            <a:softEdge rad="101600"/>
          </a:effectLst>
        </p:spPr>
        <p:txBody>
          <a:bodyPr>
            <a:normAutofit fontScale="85000" lnSpcReduction="10000"/>
          </a:bodyPr>
          <a:lstStyle/>
          <a:p>
            <a:pPr marL="0" indent="0" algn="ctr">
              <a:buNone/>
            </a:pPr>
            <a:endParaRPr lang="en-US" sz="2900" b="1" dirty="0"/>
          </a:p>
          <a:p>
            <a:pPr marL="0" indent="0" algn="ctr">
              <a:buNone/>
            </a:pPr>
            <a:r>
              <a:rPr lang="en-US" sz="3500" b="1" dirty="0"/>
              <a:t>2nd Year: Fall Semester </a:t>
            </a:r>
          </a:p>
          <a:p>
            <a:pPr marL="0" indent="0">
              <a:buNone/>
            </a:pPr>
            <a:endParaRPr lang="en-US" sz="3000" b="1" dirty="0"/>
          </a:p>
          <a:p>
            <a:pPr marL="0" indent="0">
              <a:buNone/>
            </a:pPr>
            <a:r>
              <a:rPr lang="en-US" sz="3000" b="1" dirty="0"/>
              <a:t>PP 5328 Business Functions of Nonprofit Orgs </a:t>
            </a:r>
          </a:p>
          <a:p>
            <a:pPr marL="0" indent="0">
              <a:buNone/>
            </a:pPr>
            <a:endParaRPr lang="en-US" sz="3000" b="1" dirty="0"/>
          </a:p>
          <a:p>
            <a:pPr marL="0" indent="0">
              <a:buNone/>
            </a:pPr>
            <a:r>
              <a:rPr lang="en-US" sz="3000" b="1" dirty="0"/>
              <a:t>DRAM 5124 The Arts in Civil Society </a:t>
            </a:r>
          </a:p>
          <a:p>
            <a:pPr marL="0" indent="0">
              <a:buNone/>
            </a:pPr>
            <a:endParaRPr lang="en-US" sz="3000" b="1" dirty="0"/>
          </a:p>
          <a:p>
            <a:pPr marL="0" indent="0">
              <a:buNone/>
            </a:pPr>
            <a:r>
              <a:rPr lang="en-US" sz="3000" b="1" dirty="0"/>
              <a:t>Elective </a:t>
            </a:r>
          </a:p>
          <a:p>
            <a:pPr marL="0" indent="0">
              <a:buNone/>
            </a:pPr>
            <a:endParaRPr lang="en-US" sz="3000" b="1" dirty="0"/>
          </a:p>
          <a:p>
            <a:pPr marL="0" indent="0">
              <a:buNone/>
            </a:pPr>
            <a:r>
              <a:rPr lang="en-US" sz="3000" b="1" dirty="0"/>
              <a:t>DRAM 5116 Studio 3</a:t>
            </a:r>
          </a:p>
          <a:p>
            <a:pPr marL="0" indent="0">
              <a:buNone/>
            </a:pPr>
            <a:endParaRPr lang="en-US" sz="3800" b="1" dirty="0"/>
          </a:p>
        </p:txBody>
      </p:sp>
      <p:sp>
        <p:nvSpPr>
          <p:cNvPr id="5" name="Content Placeholder 4">
            <a:extLst>
              <a:ext uri="{FF2B5EF4-FFF2-40B4-BE49-F238E27FC236}">
                <a16:creationId xmlns:a16="http://schemas.microsoft.com/office/drawing/2014/main" id="{24D074A5-8DC5-0543-A46F-14820374A472}"/>
              </a:ext>
            </a:extLst>
          </p:cNvPr>
          <p:cNvSpPr>
            <a:spLocks noGrp="1"/>
          </p:cNvSpPr>
          <p:nvPr>
            <p:ph sz="half" idx="2"/>
          </p:nvPr>
        </p:nvSpPr>
        <p:spPr>
          <a:xfrm>
            <a:off x="6172200" y="1275278"/>
            <a:ext cx="5181600" cy="4829956"/>
          </a:xfrm>
          <a:solidFill>
            <a:srgbClr val="C7D1EC">
              <a:alpha val="50000"/>
            </a:srgbClr>
          </a:solidFill>
          <a:effectLst>
            <a:softEdge rad="101600"/>
          </a:effectLst>
        </p:spPr>
        <p:txBody>
          <a:bodyPr>
            <a:normAutofit fontScale="85000" lnSpcReduction="10000"/>
          </a:bodyPr>
          <a:lstStyle/>
          <a:p>
            <a:pPr marL="0" indent="0">
              <a:buNone/>
            </a:pPr>
            <a:endParaRPr lang="en-US" sz="2400" b="1" dirty="0"/>
          </a:p>
          <a:p>
            <a:pPr marL="0" indent="0" algn="ctr">
              <a:buNone/>
            </a:pPr>
            <a:r>
              <a:rPr lang="en-US" sz="3500" b="1" dirty="0"/>
              <a:t>2nd Year: Spring Semester</a:t>
            </a:r>
          </a:p>
          <a:p>
            <a:pPr marL="0" indent="0">
              <a:buNone/>
            </a:pPr>
            <a:endParaRPr lang="en-US" sz="3100" b="1" dirty="0"/>
          </a:p>
          <a:p>
            <a:pPr marL="0" indent="0">
              <a:buNone/>
            </a:pPr>
            <a:r>
              <a:rPr lang="en-US" sz="3100" b="1" dirty="0"/>
              <a:t>DRAM 5111 Professional Internship</a:t>
            </a:r>
          </a:p>
          <a:p>
            <a:pPr marL="0" indent="0">
              <a:buNone/>
            </a:pPr>
            <a:endParaRPr lang="en-US" b="1" dirty="0"/>
          </a:p>
        </p:txBody>
      </p:sp>
    </p:spTree>
    <p:extLst>
      <p:ext uri="{BB962C8B-B14F-4D97-AF65-F5344CB8AC3E}">
        <p14:creationId xmlns:p14="http://schemas.microsoft.com/office/powerpoint/2010/main" val="190255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ir, fence, table, outdoor&#10;&#10;Description automatically generated">
            <a:extLst>
              <a:ext uri="{FF2B5EF4-FFF2-40B4-BE49-F238E27FC236}">
                <a16:creationId xmlns:a16="http://schemas.microsoft.com/office/drawing/2014/main" id="{55954DBC-2BAE-CA4E-B7A7-E431B808C462}"/>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0868535-D33A-0544-BD75-1AA9554968D1}"/>
              </a:ext>
            </a:extLst>
          </p:cNvPr>
          <p:cNvSpPr>
            <a:spLocks noGrp="1"/>
          </p:cNvSpPr>
          <p:nvPr>
            <p:ph sz="half" idx="1"/>
          </p:nvPr>
        </p:nvSpPr>
        <p:spPr>
          <a:xfrm>
            <a:off x="838200" y="1275422"/>
            <a:ext cx="5181600" cy="4858091"/>
          </a:xfrm>
          <a:solidFill>
            <a:srgbClr val="C7D1EC">
              <a:alpha val="50000"/>
            </a:srgbClr>
          </a:solidFill>
          <a:effectLst>
            <a:softEdge rad="101600"/>
          </a:effectLst>
        </p:spPr>
        <p:txBody>
          <a:bodyPr>
            <a:normAutofit/>
          </a:bodyPr>
          <a:lstStyle/>
          <a:p>
            <a:pPr marL="0" indent="0">
              <a:buNone/>
            </a:pPr>
            <a:endParaRPr lang="en-US" sz="2400" b="1" dirty="0"/>
          </a:p>
          <a:p>
            <a:pPr marL="0" indent="0" algn="ctr">
              <a:buNone/>
            </a:pPr>
            <a:r>
              <a:rPr lang="en-US" sz="3000" b="1" dirty="0"/>
              <a:t>3rd Year: Fall Semester</a:t>
            </a:r>
          </a:p>
          <a:p>
            <a:pPr marL="0" indent="0">
              <a:buNone/>
            </a:pPr>
            <a:endParaRPr lang="en-US" b="1" dirty="0"/>
          </a:p>
          <a:p>
            <a:pPr marL="0" indent="0">
              <a:buNone/>
            </a:pPr>
            <a:r>
              <a:rPr lang="en-US" sz="2600" b="1" dirty="0"/>
              <a:t>DRAM 5112 Advanced Topic Research </a:t>
            </a:r>
          </a:p>
          <a:p>
            <a:pPr marL="0" indent="0">
              <a:buNone/>
            </a:pPr>
            <a:endParaRPr lang="en-US" sz="2600" b="1" dirty="0"/>
          </a:p>
          <a:p>
            <a:pPr marL="0" indent="0">
              <a:buNone/>
            </a:pPr>
            <a:r>
              <a:rPr lang="en-US" sz="2600" b="1" dirty="0"/>
              <a:t>DRAM 5125 Law and the Arts</a:t>
            </a:r>
          </a:p>
          <a:p>
            <a:pPr marL="0" indent="0">
              <a:buNone/>
            </a:pPr>
            <a:endParaRPr lang="en-US" sz="2600" b="1" dirty="0"/>
          </a:p>
          <a:p>
            <a:pPr marL="0" indent="0">
              <a:buNone/>
            </a:pPr>
            <a:r>
              <a:rPr lang="en-US" sz="2600" b="1" dirty="0"/>
              <a:t>DRAM 5117 Studio 4</a:t>
            </a:r>
          </a:p>
          <a:p>
            <a:pPr marL="0" indent="0">
              <a:buNone/>
            </a:pPr>
            <a:endParaRPr lang="en-US" sz="4800" b="1" dirty="0"/>
          </a:p>
          <a:p>
            <a:pPr marL="0" indent="0">
              <a:buNone/>
            </a:pPr>
            <a:endParaRPr lang="en-US" sz="4000" b="1" dirty="0"/>
          </a:p>
        </p:txBody>
      </p:sp>
      <p:sp>
        <p:nvSpPr>
          <p:cNvPr id="5" name="Content Placeholder 4">
            <a:extLst>
              <a:ext uri="{FF2B5EF4-FFF2-40B4-BE49-F238E27FC236}">
                <a16:creationId xmlns:a16="http://schemas.microsoft.com/office/drawing/2014/main" id="{24D074A5-8DC5-0543-A46F-14820374A472}"/>
              </a:ext>
            </a:extLst>
          </p:cNvPr>
          <p:cNvSpPr>
            <a:spLocks noGrp="1"/>
          </p:cNvSpPr>
          <p:nvPr>
            <p:ph sz="half" idx="2"/>
          </p:nvPr>
        </p:nvSpPr>
        <p:spPr>
          <a:xfrm>
            <a:off x="6172200" y="1275422"/>
            <a:ext cx="5181600" cy="4858091"/>
          </a:xfrm>
          <a:solidFill>
            <a:srgbClr val="C7D1EC">
              <a:alpha val="50000"/>
            </a:srgbClr>
          </a:solidFill>
          <a:effectLst>
            <a:softEdge rad="101600"/>
          </a:effectLst>
        </p:spPr>
        <p:txBody>
          <a:bodyPr>
            <a:normAutofit/>
          </a:bodyPr>
          <a:lstStyle/>
          <a:p>
            <a:pPr marL="0" indent="0">
              <a:buNone/>
            </a:pPr>
            <a:endParaRPr lang="en-US" sz="2400" b="1" dirty="0"/>
          </a:p>
          <a:p>
            <a:pPr marL="0" indent="0" algn="ctr">
              <a:buNone/>
            </a:pPr>
            <a:r>
              <a:rPr lang="en-US" sz="3000" b="1" dirty="0"/>
              <a:t>3rd Year: Spring Semester</a:t>
            </a:r>
          </a:p>
          <a:p>
            <a:pPr marL="0" indent="0" algn="ctr">
              <a:buNone/>
            </a:pPr>
            <a:endParaRPr lang="en-US" sz="3200" b="1" dirty="0"/>
          </a:p>
          <a:p>
            <a:pPr marL="0" indent="0">
              <a:buNone/>
            </a:pPr>
            <a:r>
              <a:rPr lang="en-US" sz="2600" b="1" dirty="0"/>
              <a:t>DRAM 5113 MFA Project </a:t>
            </a:r>
          </a:p>
          <a:p>
            <a:pPr marL="0" indent="0">
              <a:buNone/>
            </a:pPr>
            <a:endParaRPr lang="en-US" sz="2600" b="1" dirty="0"/>
          </a:p>
          <a:p>
            <a:pPr marL="0" indent="0">
              <a:buNone/>
            </a:pPr>
            <a:r>
              <a:rPr lang="en-US" sz="2600" b="1" dirty="0"/>
              <a:t>DRAM 5118 Studio 5</a:t>
            </a:r>
          </a:p>
          <a:p>
            <a:pPr marL="0" indent="0" algn="ctr">
              <a:buNone/>
            </a:pPr>
            <a:endParaRPr lang="en-US" b="1" dirty="0"/>
          </a:p>
          <a:p>
            <a:pPr marL="0" indent="0">
              <a:buNone/>
            </a:pPr>
            <a:endParaRPr lang="en-US" sz="3200" b="1" dirty="0"/>
          </a:p>
        </p:txBody>
      </p:sp>
    </p:spTree>
    <p:extLst>
      <p:ext uri="{BB962C8B-B14F-4D97-AF65-F5344CB8AC3E}">
        <p14:creationId xmlns:p14="http://schemas.microsoft.com/office/powerpoint/2010/main" val="129244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ir, fence, table, outdoor&#10;&#10;Description automatically generated">
            <a:extLst>
              <a:ext uri="{FF2B5EF4-FFF2-40B4-BE49-F238E27FC236}">
                <a16:creationId xmlns:a16="http://schemas.microsoft.com/office/drawing/2014/main" id="{02921863-2451-9C49-B92F-1F68547F2E0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C92601-0206-3A42-9F2B-04B96FE3B3DA}"/>
              </a:ext>
            </a:extLst>
          </p:cNvPr>
          <p:cNvSpPr>
            <a:spLocks noGrp="1"/>
          </p:cNvSpPr>
          <p:nvPr>
            <p:ph type="title"/>
          </p:nvPr>
        </p:nvSpPr>
        <p:spPr/>
        <p:txBody>
          <a:bodyPr/>
          <a:lstStyle/>
          <a:p>
            <a:r>
              <a:rPr lang="en-US" dirty="0"/>
              <a:t>Meet Some of Our Faculty: </a:t>
            </a:r>
            <a:br>
              <a:rPr lang="en-US" dirty="0"/>
            </a:br>
            <a:r>
              <a:rPr lang="en-US" dirty="0"/>
              <a:t>Constance DeVereaux, PhD</a:t>
            </a:r>
          </a:p>
        </p:txBody>
      </p:sp>
      <p:pic>
        <p:nvPicPr>
          <p:cNvPr id="6" name="Content Placeholder 5" descr="A person with long hair&#10;&#10;Description automatically generated with low confidence">
            <a:extLst>
              <a:ext uri="{FF2B5EF4-FFF2-40B4-BE49-F238E27FC236}">
                <a16:creationId xmlns:a16="http://schemas.microsoft.com/office/drawing/2014/main" id="{9100ADCA-04F9-7A4C-AF1C-255AA8E738D5}"/>
              </a:ext>
            </a:extLst>
          </p:cNvPr>
          <p:cNvPicPr>
            <a:picLocks noGrp="1" noChangeAspect="1"/>
          </p:cNvPicPr>
          <p:nvPr>
            <p:ph sz="half" idx="1"/>
          </p:nvPr>
        </p:nvPicPr>
        <p:blipFill>
          <a:blip r:embed="rId3"/>
          <a:stretch>
            <a:fillRect/>
          </a:stretch>
        </p:blipFill>
        <p:spPr>
          <a:xfrm>
            <a:off x="1120433" y="1825625"/>
            <a:ext cx="4617134" cy="4351338"/>
          </a:xfrm>
        </p:spPr>
      </p:pic>
      <p:sp>
        <p:nvSpPr>
          <p:cNvPr id="4" name="Content Placeholder 3">
            <a:extLst>
              <a:ext uri="{FF2B5EF4-FFF2-40B4-BE49-F238E27FC236}">
                <a16:creationId xmlns:a16="http://schemas.microsoft.com/office/drawing/2014/main" id="{FEDA9BF2-BA3D-CF42-B14F-7E19BDE5DACF}"/>
              </a:ext>
            </a:extLst>
          </p:cNvPr>
          <p:cNvSpPr>
            <a:spLocks noGrp="1"/>
          </p:cNvSpPr>
          <p:nvPr>
            <p:ph sz="half" idx="2"/>
          </p:nvPr>
        </p:nvSpPr>
        <p:spPr>
          <a:solidFill>
            <a:srgbClr val="C7D1EC">
              <a:alpha val="50000"/>
            </a:srgbClr>
          </a:solidFill>
          <a:effectLst>
            <a:softEdge rad="114300"/>
          </a:effectLst>
        </p:spPr>
        <p:txBody>
          <a:bodyPr>
            <a:normAutofit fontScale="70000" lnSpcReduction="20000"/>
          </a:bodyPr>
          <a:lstStyle/>
          <a:p>
            <a:endParaRPr lang="en-US" dirty="0"/>
          </a:p>
          <a:p>
            <a:r>
              <a:rPr lang="en-US" dirty="0"/>
              <a:t>Constance DeVereaux is the director of Arts Leadership and Cultural Management at University of Connecticut, and Associate Professor in Residence in Department of Dramatic Arts. </a:t>
            </a:r>
          </a:p>
          <a:p>
            <a:r>
              <a:rPr lang="en-US" dirty="0"/>
              <a:t>She is internationally recognized for her contributions to the field of arts and cultural management as a researcher, educator, and scholar. She has created and led numerous university programs in arts and cultural management in the US and abroad and has designed curriculum for undergraduate and graduate courses focusing on leadership and management of arts and cultural organizations.</a:t>
            </a:r>
          </a:p>
          <a:p>
            <a:r>
              <a:rPr lang="en-US" dirty="0"/>
              <a:t>Learn more about Dr. </a:t>
            </a:r>
            <a:r>
              <a:rPr lang="en-US" dirty="0" err="1"/>
              <a:t>DeVereaux’s</a:t>
            </a:r>
            <a:r>
              <a:rPr lang="en-US" dirty="0"/>
              <a:t> work </a:t>
            </a:r>
            <a:r>
              <a:rPr lang="en-US" dirty="0">
                <a:hlinkClick r:id="rId4"/>
              </a:rPr>
              <a:t>here.</a:t>
            </a:r>
            <a:endParaRPr lang="en-US" dirty="0"/>
          </a:p>
        </p:txBody>
      </p:sp>
    </p:spTree>
    <p:extLst>
      <p:ext uri="{BB962C8B-B14F-4D97-AF65-F5344CB8AC3E}">
        <p14:creationId xmlns:p14="http://schemas.microsoft.com/office/powerpoint/2010/main" val="3680601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1068</Words>
  <Application>Microsoft Macintosh PowerPoint</Application>
  <PresentationFormat>Widescreen</PresentationFormat>
  <Paragraphs>120</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MFA Arts Leadership and Cultural Management  @ UConn</vt:lpstr>
      <vt:lpstr>PowerPoint Presentation</vt:lpstr>
      <vt:lpstr>Overview</vt:lpstr>
      <vt:lpstr>What You Will Learn</vt:lpstr>
      <vt:lpstr>Why Earn an MFA in Arts Leadership </vt:lpstr>
      <vt:lpstr>Plan of Study </vt:lpstr>
      <vt:lpstr>PowerPoint Presentation</vt:lpstr>
      <vt:lpstr>PowerPoint Presentation</vt:lpstr>
      <vt:lpstr>Meet Some of Our Faculty:  Constance DeVereaux, PhD</vt:lpstr>
      <vt:lpstr>Professor Heather M. Kitchen</vt:lpstr>
      <vt:lpstr>Johanna Schindler, PhD</vt:lpstr>
      <vt:lpstr>PowerPoint Presentation</vt:lpstr>
      <vt:lpstr>PowerPoint Presentation</vt:lpstr>
      <vt:lpstr>PowerPoint Presentation</vt:lpstr>
      <vt:lpstr>PowerPoint Presentation</vt:lpstr>
      <vt:lpstr>Tuition/Fees</vt:lpstr>
      <vt:lpstr>MFA Culminating Project </vt:lpstr>
      <vt:lpstr>MFA Culminating Project Examples</vt:lpstr>
      <vt:lpstr>Graduate Assistants</vt:lpstr>
      <vt:lpstr>Application Requirements </vt:lpstr>
      <vt:lpstr>Learn More 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MFA Arts Leadership and Cultural Management  @ UConn</dc:title>
  <dc:creator>Sonya Thiel</dc:creator>
  <cp:lastModifiedBy>Sonya Thiel</cp:lastModifiedBy>
  <cp:revision>2</cp:revision>
  <dcterms:created xsi:type="dcterms:W3CDTF">2021-01-15T15:39:48Z</dcterms:created>
  <dcterms:modified xsi:type="dcterms:W3CDTF">2021-03-30T16:59:39Z</dcterms:modified>
</cp:coreProperties>
</file>